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8"/>
  </p:notesMasterIdLst>
  <p:sldIdLst>
    <p:sldId id="294" r:id="rId2"/>
    <p:sldId id="429" r:id="rId3"/>
    <p:sldId id="430" r:id="rId4"/>
    <p:sldId id="475" r:id="rId5"/>
    <p:sldId id="499" r:id="rId6"/>
    <p:sldId id="476" r:id="rId7"/>
    <p:sldId id="470" r:id="rId8"/>
    <p:sldId id="478" r:id="rId9"/>
    <p:sldId id="479" r:id="rId10"/>
    <p:sldId id="477" r:id="rId11"/>
    <p:sldId id="480" r:id="rId12"/>
    <p:sldId id="481" r:id="rId13"/>
    <p:sldId id="496" r:id="rId14"/>
    <p:sldId id="497" r:id="rId15"/>
    <p:sldId id="498" r:id="rId16"/>
    <p:sldId id="500" r:id="rId17"/>
    <p:sldId id="486" r:id="rId18"/>
    <p:sldId id="488" r:id="rId19"/>
    <p:sldId id="501" r:id="rId20"/>
    <p:sldId id="489" r:id="rId21"/>
    <p:sldId id="490" r:id="rId22"/>
    <p:sldId id="491" r:id="rId23"/>
    <p:sldId id="492" r:id="rId24"/>
    <p:sldId id="502" r:id="rId25"/>
    <p:sldId id="494" r:id="rId26"/>
    <p:sldId id="4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73" autoAdjust="0"/>
  </p:normalViewPr>
  <p:slideViewPr>
    <p:cSldViewPr>
      <p:cViewPr varScale="1">
        <p:scale>
          <a:sx n="73" d="100"/>
          <a:sy n="73" d="100"/>
        </p:scale>
        <p:origin x="546" y="54"/>
      </p:cViewPr>
      <p:guideLst>
        <p:guide orient="horz" pos="2160"/>
        <p:guide pos="3840"/>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BA417E-5815-4898-988C-FF39BA3CBC56}" type="datetimeFigureOut">
              <a:rPr lang="en-US" smtClean="0"/>
              <a:pPr/>
              <a:t>5/10/2019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12E5D5-36A5-425E-91B2-E40FBEF8EBF4}" type="slidenum">
              <a:rPr lang="en-US" smtClean="0"/>
              <a:pPr/>
              <a:t>‹#›</a:t>
            </a:fld>
            <a:endParaRPr lang="en-US"/>
          </a:p>
        </p:txBody>
      </p:sp>
    </p:spTree>
    <p:extLst>
      <p:ext uri="{BB962C8B-B14F-4D97-AF65-F5344CB8AC3E}">
        <p14:creationId xmlns:p14="http://schemas.microsoft.com/office/powerpoint/2010/main" val="1803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Environmental_pollut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ZBiH5fsKJB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Two months after death of MLK</a:t>
            </a:r>
            <a:endParaRPr lang="en-US" dirty="0"/>
          </a:p>
        </p:txBody>
      </p:sp>
      <p:sp>
        <p:nvSpPr>
          <p:cNvPr id="4" name="Slide Number Placeholder 3"/>
          <p:cNvSpPr>
            <a:spLocks noGrp="1"/>
          </p:cNvSpPr>
          <p:nvPr>
            <p:ph type="sldNum" sz="quarter" idx="10"/>
          </p:nvPr>
        </p:nvSpPr>
        <p:spPr/>
        <p:txBody>
          <a:bodyPr/>
          <a:lstStyle/>
          <a:p>
            <a:fld id="{5412E5D5-36A5-425E-91B2-E40FBEF8EBF4}" type="slidenum">
              <a:rPr lang="en-US" smtClean="0"/>
              <a:pPr/>
              <a:t>2</a:t>
            </a:fld>
            <a:endParaRPr lang="en-US"/>
          </a:p>
        </p:txBody>
      </p:sp>
    </p:spTree>
    <p:extLst>
      <p:ext uri="{BB962C8B-B14F-4D97-AF65-F5344CB8AC3E}">
        <p14:creationId xmlns:p14="http://schemas.microsoft.com/office/powerpoint/2010/main" val="1444498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fontAlgn="auto" hangingPunct="1">
              <a:lnSpc>
                <a:spcPct val="100000"/>
              </a:lnSpc>
              <a:spcBef>
                <a:spcPts val="0"/>
              </a:spcBef>
              <a:spcAft>
                <a:spcPts val="600"/>
              </a:spcAft>
              <a:defRPr/>
            </a:pPr>
            <a:r>
              <a:rPr lang="en-US" sz="3200" kern="1200" dirty="0">
                <a:solidFill>
                  <a:schemeClr val="bg1"/>
                </a:solidFill>
                <a:effectLst>
                  <a:glow rad="101600">
                    <a:schemeClr val="tx1">
                      <a:lumMod val="85000"/>
                      <a:lumOff val="15000"/>
                      <a:alpha val="60000"/>
                    </a:schemeClr>
                  </a:glow>
                </a:effectLst>
                <a:latin typeface="+mn-lt"/>
                <a:ea typeface="MS PGothic" panose="020B0600070205080204" pitchFamily="34" charset="-128"/>
                <a:cs typeface="ＭＳ Ｐゴシック" charset="0"/>
              </a:rPr>
              <a:t>Six-Day War and Yom Kippur War: Soviet-backed Syrians and Egyptians vs. U.S.-backed Israel </a:t>
            </a:r>
          </a:p>
          <a:p>
            <a:pPr eaLnBrk="1" fontAlgn="auto" hangingPunct="1">
              <a:lnSpc>
                <a:spcPct val="100000"/>
              </a:lnSpc>
              <a:spcBef>
                <a:spcPts val="0"/>
              </a:spcBef>
              <a:spcAft>
                <a:spcPts val="600"/>
              </a:spcAft>
              <a:defRPr/>
            </a:pPr>
            <a:r>
              <a:rPr lang="en-US" sz="3200" kern="1200" dirty="0">
                <a:solidFill>
                  <a:schemeClr val="bg1"/>
                </a:solidFill>
                <a:effectLst>
                  <a:glow rad="101600">
                    <a:schemeClr val="tx1">
                      <a:lumMod val="85000"/>
                      <a:lumOff val="15000"/>
                      <a:alpha val="60000"/>
                    </a:schemeClr>
                  </a:glow>
                </a:effectLst>
                <a:latin typeface="+mn-lt"/>
                <a:ea typeface="MS PGothic" panose="020B0600070205080204" pitchFamily="34" charset="-128"/>
                <a:cs typeface="ＭＳ Ｐゴシック" charset="0"/>
              </a:rPr>
              <a:t>Organization of the Petroleum Exporting Countries (OPEC) places an embargo on the U.S.</a:t>
            </a:r>
          </a:p>
          <a:p>
            <a:pPr lvl="1" eaLnBrk="1" fontAlgn="auto" hangingPunct="1">
              <a:lnSpc>
                <a:spcPct val="100000"/>
              </a:lnSpc>
              <a:spcBef>
                <a:spcPts val="0"/>
              </a:spcBef>
              <a:spcAft>
                <a:spcPts val="600"/>
              </a:spcAft>
              <a:defRPr/>
            </a:pPr>
            <a:r>
              <a:rPr lang="en-US" sz="2800" kern="1200" dirty="0">
                <a:solidFill>
                  <a:schemeClr val="bg1"/>
                </a:solidFill>
                <a:effectLst>
                  <a:glow rad="101600">
                    <a:schemeClr val="tx1">
                      <a:lumMod val="85000"/>
                      <a:lumOff val="15000"/>
                      <a:alpha val="60000"/>
                    </a:schemeClr>
                  </a:glow>
                </a:effectLst>
                <a:latin typeface="+mn-lt"/>
                <a:ea typeface="MS PGothic" panose="020B0600070205080204" pitchFamily="34" charset="-128"/>
                <a:cs typeface="+mn-cs"/>
              </a:rPr>
              <a:t>Alaska Pipeline</a:t>
            </a:r>
          </a:p>
          <a:p>
            <a:pPr lvl="1" eaLnBrk="1" fontAlgn="auto" hangingPunct="1">
              <a:lnSpc>
                <a:spcPct val="100000"/>
              </a:lnSpc>
              <a:spcBef>
                <a:spcPts val="0"/>
              </a:spcBef>
              <a:spcAft>
                <a:spcPts val="600"/>
              </a:spcAft>
              <a:defRPr/>
            </a:pPr>
            <a:r>
              <a:rPr lang="en-US" sz="2800" i="1" kern="1200" dirty="0">
                <a:solidFill>
                  <a:schemeClr val="bg1"/>
                </a:solidFill>
                <a:effectLst>
                  <a:glow rad="101600">
                    <a:schemeClr val="tx1">
                      <a:lumMod val="85000"/>
                      <a:lumOff val="15000"/>
                      <a:alpha val="60000"/>
                    </a:schemeClr>
                  </a:glow>
                </a:effectLst>
                <a:latin typeface="+mn-lt"/>
                <a:ea typeface="MS PGothic" panose="020B0600070205080204" pitchFamily="34" charset="-128"/>
                <a:cs typeface="+mn-cs"/>
              </a:rPr>
              <a:t>Drive 55</a:t>
            </a:r>
          </a:p>
          <a:p>
            <a:pPr lvl="1" eaLnBrk="1" fontAlgn="auto" hangingPunct="1">
              <a:lnSpc>
                <a:spcPct val="100000"/>
              </a:lnSpc>
              <a:spcBef>
                <a:spcPts val="0"/>
              </a:spcBef>
              <a:spcAft>
                <a:spcPts val="600"/>
              </a:spcAft>
              <a:defRPr/>
            </a:pPr>
            <a:r>
              <a:rPr lang="en-US" sz="2800" kern="1200" dirty="0">
                <a:solidFill>
                  <a:schemeClr val="bg1"/>
                </a:solidFill>
                <a:effectLst>
                  <a:glow rad="101600">
                    <a:schemeClr val="tx1">
                      <a:lumMod val="85000"/>
                      <a:lumOff val="15000"/>
                      <a:alpha val="60000"/>
                    </a:schemeClr>
                  </a:glow>
                </a:effectLst>
                <a:latin typeface="+mn-lt"/>
                <a:ea typeface="MS PGothic" panose="020B0600070205080204" pitchFamily="34" charset="-128"/>
                <a:cs typeface="+mn-cs"/>
              </a:rPr>
              <a:t>Gas rotation </a:t>
            </a:r>
          </a:p>
          <a:p>
            <a:pPr lvl="1" eaLnBrk="1" fontAlgn="auto" hangingPunct="1">
              <a:lnSpc>
                <a:spcPct val="100000"/>
              </a:lnSpc>
              <a:spcBef>
                <a:spcPts val="0"/>
              </a:spcBef>
              <a:spcAft>
                <a:spcPts val="600"/>
              </a:spcAft>
              <a:defRPr/>
            </a:pPr>
            <a:r>
              <a:rPr lang="en-US" sz="2800" kern="1200" dirty="0">
                <a:solidFill>
                  <a:schemeClr val="bg1"/>
                </a:solidFill>
                <a:effectLst>
                  <a:glow rad="101600">
                    <a:schemeClr val="tx1">
                      <a:lumMod val="85000"/>
                      <a:lumOff val="15000"/>
                      <a:alpha val="60000"/>
                    </a:schemeClr>
                  </a:glow>
                </a:effectLst>
                <a:latin typeface="+mn-lt"/>
                <a:ea typeface="MS PGothic" panose="020B0600070205080204" pitchFamily="34" charset="-128"/>
                <a:cs typeface="+mn-cs"/>
              </a:rPr>
              <a:t>New focus on </a:t>
            </a:r>
            <a:r>
              <a:rPr lang="en-US" sz="2800" kern="1200" dirty="0" smtClean="0">
                <a:solidFill>
                  <a:schemeClr val="bg1"/>
                </a:solidFill>
                <a:effectLst>
                  <a:glow rad="101600">
                    <a:schemeClr val="tx1">
                      <a:lumMod val="85000"/>
                      <a:lumOff val="15000"/>
                      <a:alpha val="60000"/>
                    </a:schemeClr>
                  </a:glow>
                </a:effectLst>
                <a:latin typeface="+mn-lt"/>
                <a:ea typeface="MS PGothic" panose="020B0600070205080204" pitchFamily="34" charset="-128"/>
                <a:cs typeface="+mn-cs"/>
              </a:rPr>
              <a:t>MPG (usu. Imports)</a:t>
            </a:r>
            <a:endParaRPr lang="en-US" sz="2800" kern="1200" dirty="0">
              <a:solidFill>
                <a:schemeClr val="bg1"/>
              </a:solidFill>
              <a:effectLst>
                <a:glow rad="101600">
                  <a:schemeClr val="tx1">
                    <a:lumMod val="85000"/>
                    <a:lumOff val="15000"/>
                    <a:alpha val="60000"/>
                  </a:schemeClr>
                </a:glow>
              </a:effectLst>
              <a:latin typeface="+mn-lt"/>
              <a:ea typeface="MS PGothic" panose="020B0600070205080204" pitchFamily="34"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5F66584F-4383-4F7A-AB32-3026197BD09E}" type="slidenum">
              <a:rPr lang="en-US" altLang="en-US" smtClean="0"/>
              <a:pPr>
                <a:defRPr/>
              </a:pPr>
              <a:t>11</a:t>
            </a:fld>
            <a:endParaRPr lang="en-US" altLang="en-US"/>
          </a:p>
        </p:txBody>
      </p:sp>
    </p:spTree>
    <p:extLst>
      <p:ext uri="{BB962C8B-B14F-4D97-AF65-F5344CB8AC3E}">
        <p14:creationId xmlns:p14="http://schemas.microsoft.com/office/powerpoint/2010/main" val="305390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Agnew’s downfall began in the summer of 1973, when he was investigated in connection with accusations of </a:t>
            </a:r>
            <a:r>
              <a:rPr lang="en-US" b="1" dirty="0" smtClean="0"/>
              <a:t>extortion, bribery, and income-tax violations </a:t>
            </a:r>
            <a:r>
              <a:rPr lang="en-US" dirty="0" smtClean="0"/>
              <a:t>relating chiefly to his tenure as </a:t>
            </a:r>
            <a:r>
              <a:rPr lang="en-US" b="1" dirty="0" smtClean="0"/>
              <a:t>governor of Maryland</a:t>
            </a:r>
            <a:r>
              <a:rPr lang="en-US" dirty="0" smtClean="0"/>
              <a:t>. Faced with federal indictments, </a:t>
            </a:r>
            <a:r>
              <a:rPr lang="en-US" b="1" dirty="0" smtClean="0"/>
              <a:t>Agnew fought the charges, arguing that the allegations were false, that a sitting vice president could not be indicted, and that the only way he could be removed from office was by impeachment. </a:t>
            </a:r>
            <a:r>
              <a:rPr lang="en-US" dirty="0" smtClean="0"/>
              <a:t>After the solicitor general released a brief asserting that sitting vice presidents could be indicted, Agnew launched an attack on the administration and </a:t>
            </a:r>
            <a:r>
              <a:rPr lang="en-US" b="1" dirty="0" smtClean="0"/>
              <a:t>vowed not to resign</a:t>
            </a:r>
            <a:r>
              <a:rPr lang="en-US" dirty="0" smtClean="0"/>
              <a:t>. With Nixon in danger of impeachment for his role in the Watergate scandal, the administration sought to remove Agnew from the presidential line of succession, and </a:t>
            </a:r>
            <a:r>
              <a:rPr lang="en-US" b="1" dirty="0" smtClean="0"/>
              <a:t>secret plea bargaining</a:t>
            </a:r>
            <a:r>
              <a:rPr lang="en-US" dirty="0" smtClean="0"/>
              <a:t> took place between Agnew’s lawyers and a federal judge. Agnew resigned the vice presidency on October 10, 1973, and appeared in United States District Court in Baltimore on the same day to plead nolo contendere to a single federal count of failing to report on his income-tax return $29,500 in income that he had received in 1967, while governor of Maryland. Acknowledging that the plea amounted to a felony conviction, Agnew declared that he had resigned in the national interest. He was fined $10,000 and sentenced to three years of unsupervised probation.</a:t>
            </a:r>
          </a:p>
          <a:p>
            <a:pPr marL="171450" lvl="0" indent="-171450">
              <a:spcBef>
                <a:spcPct val="30000"/>
              </a:spcBef>
              <a:buFont typeface="Arial" panose="020B0604020202020204" pitchFamily="34" charset="0"/>
              <a:buChar char="•"/>
              <a:defRPr/>
            </a:pPr>
            <a:r>
              <a:rPr lang="en-US" dirty="0" smtClean="0"/>
              <a:t>August 21, 1971: </a:t>
            </a:r>
            <a:r>
              <a:rPr lang="en-US" b="1" dirty="0" smtClean="0"/>
              <a:t>Nixon's Enemies List</a:t>
            </a:r>
            <a:r>
              <a:rPr lang="en-US" dirty="0" smtClean="0"/>
              <a:t> is started by White House aides (though Nixon himself may not have been aware of it); to "use the available federal machinery to screw our political enemies.“ (e.g. break into the offices of Daniel Ellsberg's psychiatrist Lewis Fielding looking for material that might discredit Ellsberg)</a:t>
            </a:r>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5F66584F-4383-4F7A-AB32-3026197BD09E}" type="slidenum">
              <a:rPr lang="en-US" altLang="en-US" smtClean="0"/>
              <a:pPr>
                <a:defRPr/>
              </a:pPr>
              <a:t>13</a:t>
            </a:fld>
            <a:endParaRPr lang="en-US" altLang="en-US"/>
          </a:p>
        </p:txBody>
      </p:sp>
    </p:spTree>
    <p:extLst>
      <p:ext uri="{BB962C8B-B14F-4D97-AF65-F5344CB8AC3E}">
        <p14:creationId xmlns:p14="http://schemas.microsoft.com/office/powerpoint/2010/main" val="2581143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ltLang="en-US" dirty="0" smtClean="0"/>
              <a:t>Pentagon Papers causes Americans to lose faith in the government (1971)</a:t>
            </a:r>
          </a:p>
          <a:p>
            <a:pPr marL="171450" indent="-171450" eaLnBrk="1" hangingPunct="1">
              <a:buFont typeface="Arial" panose="020B0604020202020204" pitchFamily="34" charset="0"/>
              <a:buChar char="•"/>
            </a:pPr>
            <a:r>
              <a:rPr lang="en-US" altLang="en-US" dirty="0" smtClean="0"/>
              <a:t>“Plumbers” created to stop WH “leaks”</a:t>
            </a:r>
          </a:p>
          <a:p>
            <a:pPr marL="171450" indent="-171450" eaLnBrk="1" hangingPunct="1">
              <a:buFont typeface="Arial" panose="020B0604020202020204" pitchFamily="34" charset="0"/>
              <a:buChar char="•"/>
            </a:pPr>
            <a:r>
              <a:rPr lang="en-US" altLang="en-US" dirty="0" smtClean="0"/>
              <a:t>Break in at DNC Headquarters at Watergate Hotel</a:t>
            </a:r>
          </a:p>
          <a:p>
            <a:pPr marL="628650" lvl="1" indent="-171450" eaLnBrk="1" hangingPunct="1">
              <a:buFont typeface="Arial" panose="020B0604020202020204" pitchFamily="34" charset="0"/>
              <a:buChar char="•"/>
            </a:pPr>
            <a:r>
              <a:rPr lang="en-US" altLang="en-US" dirty="0" smtClean="0"/>
              <a:t>Committee to Re-Elect the President (CREEP)</a:t>
            </a:r>
          </a:p>
          <a:p>
            <a:pPr marL="628650" lvl="1" indent="-171450" eaLnBrk="1" hangingPunct="1">
              <a:buFont typeface="Arial" panose="020B0604020202020204" pitchFamily="34" charset="0"/>
              <a:buChar char="•"/>
            </a:pPr>
            <a:r>
              <a:rPr lang="en-US" altLang="en-US" dirty="0" smtClean="0"/>
              <a:t>Bugged the DNC Headquarters</a:t>
            </a:r>
          </a:p>
          <a:p>
            <a:pPr marL="1085850" lvl="2" indent="-171450" eaLnBrk="1" hangingPunct="1">
              <a:buFont typeface="Arial" panose="020B0604020202020204" pitchFamily="34" charset="0"/>
              <a:buChar char="•"/>
            </a:pPr>
            <a:r>
              <a:rPr lang="en-US" dirty="0" smtClean="0"/>
              <a:t>Two phones inside the offices of the DNC headquarters were said to have been wiretapped. Despite the success in installing the listening devices, the Committee agents soon determined that they needed to be repaired. They planned a second "burglary" in order to take care of this.</a:t>
            </a:r>
          </a:p>
          <a:p>
            <a:pPr marL="1085850" lvl="2" indent="-171450" eaLnBrk="1" hangingPunct="1">
              <a:buFont typeface="Arial" panose="020B0604020202020204" pitchFamily="34" charset="0"/>
              <a:buChar char="•"/>
            </a:pPr>
            <a:r>
              <a:rPr lang="en-US" dirty="0" smtClean="0"/>
              <a:t>Shortly after midnight on June 17, 1972, </a:t>
            </a:r>
            <a:r>
              <a:rPr lang="en-US" b="1" dirty="0" smtClean="0"/>
              <a:t>Frank Wills</a:t>
            </a:r>
            <a:r>
              <a:rPr lang="en-US" dirty="0" smtClean="0"/>
              <a:t>, a security guard at the Watergate Complex, </a:t>
            </a:r>
            <a:r>
              <a:rPr lang="en-US" b="1" dirty="0" smtClean="0"/>
              <a:t>noticed tape covering the latches</a:t>
            </a:r>
            <a:r>
              <a:rPr lang="en-US" dirty="0" smtClean="0"/>
              <a:t> on some of the doors in the complex leading from the underground parking garage to several offices (allowing the doors to close but remain unlocked). He </a:t>
            </a:r>
            <a:r>
              <a:rPr lang="en-US" b="1" dirty="0" smtClean="0"/>
              <a:t>removed the tape</a:t>
            </a:r>
            <a:r>
              <a:rPr lang="en-US" dirty="0" smtClean="0"/>
              <a:t>, thinking nothing of it. But when he returned an hour later and discovered that </a:t>
            </a:r>
            <a:r>
              <a:rPr lang="en-US" b="1" dirty="0" smtClean="0"/>
              <a:t>someone had re-taped the locks</a:t>
            </a:r>
            <a:r>
              <a:rPr lang="en-US" dirty="0" smtClean="0"/>
              <a:t>, Wills called the police.</a:t>
            </a:r>
          </a:p>
          <a:p>
            <a:pPr marL="628650" lvl="1" indent="-171450" eaLnBrk="1" hangingPunct="1">
              <a:buFont typeface="Arial" panose="020B0604020202020204" pitchFamily="34" charset="0"/>
              <a:buChar char="•"/>
            </a:pPr>
            <a:r>
              <a:rPr lang="en-US" altLang="en-US" dirty="0" smtClean="0"/>
              <a:t>June 17, 1972 – Five “handymen” were arrested for the break-in</a:t>
            </a:r>
          </a:p>
          <a:p>
            <a:pPr marL="171450" indent="-171450" eaLnBrk="1" hangingPunct="1">
              <a:buFont typeface="Arial" panose="020B0604020202020204" pitchFamily="34" charset="0"/>
              <a:buChar char="•"/>
            </a:pPr>
            <a:r>
              <a:rPr lang="en-US" altLang="en-US" dirty="0" smtClean="0"/>
              <a:t>Bob Woodward and Carl Bernstein; Washington Post</a:t>
            </a:r>
          </a:p>
          <a:p>
            <a:pPr marL="628650" lvl="1" indent="-171450" eaLnBrk="1" hangingPunct="1">
              <a:spcBef>
                <a:spcPct val="30000"/>
              </a:spcBef>
              <a:buFont typeface="Arial" panose="020B0604020202020204" pitchFamily="34" charset="0"/>
              <a:buChar char="•"/>
              <a:defRPr/>
            </a:pPr>
            <a:r>
              <a:rPr lang="en-US" altLang="en-US" dirty="0" smtClean="0"/>
              <a:t>J. Edgar Hoover dies, and Nixon places </a:t>
            </a:r>
            <a:r>
              <a:rPr lang="en-US" altLang="en-US" b="1" dirty="0" smtClean="0"/>
              <a:t>L. Patrick Gray as Director </a:t>
            </a:r>
            <a:r>
              <a:rPr lang="en-US" altLang="en-US" dirty="0" smtClean="0"/>
              <a:t>(friendly to Nixon), and instructs FBI to stop investigating the break-in</a:t>
            </a:r>
          </a:p>
          <a:p>
            <a:pPr marL="628650" lvl="1" indent="-171450" eaLnBrk="1" hangingPunct="1">
              <a:buFont typeface="Arial" panose="020B0604020202020204" pitchFamily="34" charset="0"/>
              <a:buChar char="•"/>
            </a:pPr>
            <a:r>
              <a:rPr lang="en-US" altLang="en-US" dirty="0" smtClean="0"/>
              <a:t>“Deep Throat” – FBI Agent </a:t>
            </a:r>
            <a:r>
              <a:rPr lang="en-US" altLang="en-US" b="1" dirty="0" smtClean="0"/>
              <a:t>Mark Felt </a:t>
            </a:r>
            <a:r>
              <a:rPr lang="en-US" altLang="en-US" dirty="0" smtClean="0"/>
              <a:t>leaks the connection between one of the “plumbers” and CREEP</a:t>
            </a:r>
            <a:endParaRPr lang="en-US" altLang="en-US" dirty="0"/>
          </a:p>
        </p:txBody>
      </p:sp>
      <p:sp>
        <p:nvSpPr>
          <p:cNvPr id="4" name="Slide Number Placeholder 3"/>
          <p:cNvSpPr>
            <a:spLocks noGrp="1"/>
          </p:cNvSpPr>
          <p:nvPr>
            <p:ph type="sldNum" sz="quarter" idx="10"/>
          </p:nvPr>
        </p:nvSpPr>
        <p:spPr/>
        <p:txBody>
          <a:bodyPr/>
          <a:lstStyle/>
          <a:p>
            <a:pPr>
              <a:defRPr/>
            </a:pPr>
            <a:fld id="{5F66584F-4383-4F7A-AB32-3026197BD09E}" type="slidenum">
              <a:rPr lang="en-US" altLang="en-US" smtClean="0"/>
              <a:pPr>
                <a:defRPr/>
              </a:pPr>
              <a:t>14</a:t>
            </a:fld>
            <a:endParaRPr lang="en-US" altLang="en-US"/>
          </a:p>
        </p:txBody>
      </p:sp>
    </p:spTree>
    <p:extLst>
      <p:ext uri="{BB962C8B-B14F-4D97-AF65-F5344CB8AC3E}">
        <p14:creationId xmlns:p14="http://schemas.microsoft.com/office/powerpoint/2010/main" val="3157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panose="020B0604020202020204" pitchFamily="34" charset="0"/>
              <a:buChar char="•"/>
            </a:pPr>
            <a:r>
              <a:rPr lang="en-US" altLang="en-US" dirty="0"/>
              <a:t>Four White House advisors lost their jobs for their role in the cover up</a:t>
            </a:r>
          </a:p>
          <a:p>
            <a:pPr marL="628650" lvl="1" indent="-171450" eaLnBrk="1" hangingPunct="1">
              <a:buFont typeface="Arial" panose="020B0604020202020204" pitchFamily="34" charset="0"/>
              <a:buChar char="•"/>
            </a:pPr>
            <a:r>
              <a:rPr lang="en-US" altLang="en-US" dirty="0"/>
              <a:t>John Dean reveals that Nixon knew about the cover up</a:t>
            </a:r>
          </a:p>
          <a:p>
            <a:pPr marL="628650" lvl="1" indent="-171450" eaLnBrk="1" hangingPunct="1">
              <a:buFont typeface="Arial" panose="020B0604020202020204" pitchFamily="34" charset="0"/>
              <a:buChar char="•"/>
            </a:pPr>
            <a:r>
              <a:rPr lang="en-US" altLang="en-US" dirty="0"/>
              <a:t>Alexander Butterfield reveals the existence of recordings of Oval Office conversations</a:t>
            </a:r>
          </a:p>
          <a:p>
            <a:pPr marL="171450" lvl="0" indent="-171450" eaLnBrk="1" hangingPunct="1">
              <a:buFont typeface="Arial" panose="020B0604020202020204" pitchFamily="34" charset="0"/>
              <a:buChar char="•"/>
            </a:pPr>
            <a:r>
              <a:rPr lang="en-US" altLang="en-US" dirty="0" smtClean="0"/>
              <a:t>Recordings </a:t>
            </a:r>
            <a:r>
              <a:rPr lang="en-US" altLang="en-US" dirty="0"/>
              <a:t>subpoenaed by Congress, but Nixon refused, citing executive privilege and national security</a:t>
            </a:r>
          </a:p>
          <a:p>
            <a:pPr marL="628650" lvl="1" indent="-171450" eaLnBrk="1" hangingPunct="1">
              <a:buFont typeface="Arial" panose="020B0604020202020204" pitchFamily="34" charset="0"/>
              <a:buChar char="•"/>
            </a:pPr>
            <a:r>
              <a:rPr lang="en-US" altLang="en-US" dirty="0"/>
              <a:t>Saturday Night Massacre: Nixon fires the AG, Deputy AG, and Special Prosecutor</a:t>
            </a:r>
          </a:p>
          <a:p>
            <a:pPr marL="628650" lvl="1" indent="-171450" eaLnBrk="1" hangingPunct="1">
              <a:buFont typeface="Arial" panose="020B0604020202020204" pitchFamily="34" charset="0"/>
              <a:buChar char="•"/>
            </a:pPr>
            <a:r>
              <a:rPr lang="en-US" altLang="en-US" dirty="0"/>
              <a:t>“I am not a crook” speech</a:t>
            </a:r>
          </a:p>
          <a:p>
            <a:pPr marL="628650" lvl="1" indent="-171450" eaLnBrk="1" hangingPunct="1">
              <a:buFont typeface="Arial" panose="020B0604020202020204" pitchFamily="34" charset="0"/>
              <a:buChar char="•"/>
            </a:pPr>
            <a:r>
              <a:rPr lang="en-US" altLang="en-US" dirty="0"/>
              <a:t>US v. Nixon: Nixon had to turn over the tapes, but had a suspicious 18-minute gap</a:t>
            </a:r>
          </a:p>
          <a:p>
            <a:pPr marL="628650" lvl="1" indent="-171450" eaLnBrk="1" hangingPunct="1">
              <a:buFont typeface="Arial" panose="020B0604020202020204" pitchFamily="34" charset="0"/>
              <a:buChar char="•"/>
            </a:pPr>
            <a:r>
              <a:rPr lang="en-US" altLang="en-US" dirty="0"/>
              <a:t>One of the tapes revealed that Nixon was aware of the coverup since mid-1972</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Nixon </a:t>
            </a:r>
            <a:r>
              <a:rPr lang="en-US" altLang="en-US" dirty="0" smtClean="0"/>
              <a:t>resigns rather than face impeachment – August 9, 1974</a:t>
            </a:r>
          </a:p>
          <a:p>
            <a:pPr marL="171450" lvl="0" indent="-171450" eaLnBrk="1" hangingPunct="1">
              <a:buFont typeface="Arial" panose="020B0604020202020204" pitchFamily="34" charset="0"/>
              <a:buChar char="•"/>
            </a:pPr>
            <a:endParaRPr lang="en-US" altLang="en-US" dirty="0" smtClean="0"/>
          </a:p>
          <a:p>
            <a:pPr marL="171450" lvl="0" indent="-171450" eaLnBrk="1" hangingPunct="1">
              <a:buFont typeface="Arial" panose="020B0604020202020204" pitchFamily="34" charset="0"/>
              <a:buChar char="•"/>
            </a:pPr>
            <a:endParaRPr lang="en-US" altLang="en-US" dirty="0" smtClean="0"/>
          </a:p>
          <a:p>
            <a:pPr marL="171450" indent="-171450" eaLnBrk="1" fontAlgn="auto" hangingPunct="1">
              <a:spcBef>
                <a:spcPts val="0"/>
              </a:spcBef>
              <a:spcAft>
                <a:spcPts val="0"/>
              </a:spcAft>
              <a:buFont typeface="Arial" panose="020B0604020202020204" pitchFamily="34" charset="0"/>
              <a:buChar char="•"/>
              <a:defRPr/>
            </a:pPr>
            <a:r>
              <a:rPr lang="en-US" dirty="0" smtClean="0"/>
              <a:t>June 23, 1972: In the Oval Office, H.R. Haldeman recommends to President Nixon that they attempt to shut down the FBI investigation of the Watergate break-in, by having CIA Director Richard Helms and Deputy Director Vernon A. Walters tell acting FBI Director L. Patrick Gray to, "Stay the hell out of this". Haldeman expects Gray will then seek and take advice from Deputy FBI Director Mark Felt, and Felt will obey direction from the White House out of ambition. Nixon agrees and gives the order. [5] The conversation is recorded.</a:t>
            </a:r>
          </a:p>
          <a:p>
            <a:pPr marL="171450" indent="-171450">
              <a:buFont typeface="Arial" panose="020B0604020202020204" pitchFamily="34" charset="0"/>
              <a:buChar char="•"/>
            </a:pPr>
            <a:r>
              <a:rPr lang="en-US" dirty="0" smtClean="0"/>
              <a:t>Implicated the president in a cover up of the break-in. </a:t>
            </a:r>
          </a:p>
          <a:p>
            <a:pPr marL="171450" indent="-171450" eaLnBrk="1" fontAlgn="auto" hangingPunct="1">
              <a:spcBef>
                <a:spcPts val="0"/>
              </a:spcBef>
              <a:spcAft>
                <a:spcPts val="0"/>
              </a:spcAft>
              <a:buFont typeface="Arial" panose="020B0604020202020204" pitchFamily="34" charset="0"/>
              <a:buChar char="•"/>
              <a:defRPr/>
            </a:pPr>
            <a:r>
              <a:rPr lang="en-US" dirty="0" smtClean="0"/>
              <a:t>Refused to turn over the tapes, citing “presidential privilege” and “national security”  - July 23, 1973: Nixon refuses to turn over presidential tapings to Senate Watergate Committee or the special prosecutor.</a:t>
            </a:r>
          </a:p>
          <a:p>
            <a:pPr marL="171450" indent="-171450" eaLnBrk="1" fontAlgn="auto" hangingPunct="1">
              <a:spcBef>
                <a:spcPts val="0"/>
              </a:spcBef>
              <a:spcAft>
                <a:spcPts val="0"/>
              </a:spcAft>
              <a:buFont typeface="Arial" panose="020B0604020202020204" pitchFamily="34" charset="0"/>
              <a:buChar char="•"/>
              <a:defRPr/>
            </a:pPr>
            <a:r>
              <a:rPr lang="en-US" dirty="0" smtClean="0"/>
              <a:t>October 20, 1973: "Saturday Night Massacre" - Nixon orders Elliot Richardson and </a:t>
            </a:r>
            <a:r>
              <a:rPr lang="en-US" dirty="0" err="1" smtClean="0"/>
              <a:t>Ruckleshouse</a:t>
            </a:r>
            <a:r>
              <a:rPr lang="en-US" dirty="0" smtClean="0"/>
              <a:t> to fire special prosecutor Cox. They both refuse to comply and resign. Robert Bork considers resigning but carries out the order.</a:t>
            </a:r>
          </a:p>
          <a:p>
            <a:pPr marL="171450" indent="-171450" eaLnBrk="1" fontAlgn="auto" hangingPunct="1">
              <a:spcBef>
                <a:spcPts val="0"/>
              </a:spcBef>
              <a:spcAft>
                <a:spcPts val="0"/>
              </a:spcAft>
              <a:buFont typeface="Arial" panose="020B0604020202020204" pitchFamily="34" charset="0"/>
              <a:buChar char="•"/>
              <a:defRPr/>
            </a:pPr>
            <a:r>
              <a:rPr lang="en-US" dirty="0" smtClean="0"/>
              <a:t>November 17, 1973: Nixon delivers "I am not a crook" speech at a televised press conference at Disney World (Florida).</a:t>
            </a:r>
          </a:p>
          <a:p>
            <a:pPr marL="171450" indent="-171450">
              <a:buFont typeface="Arial" panose="020B0604020202020204" pitchFamily="34" charset="0"/>
              <a:buChar char="•"/>
            </a:pPr>
            <a:r>
              <a:rPr lang="en-US" dirty="0" smtClean="0"/>
              <a:t>U.S. v. Nixon: Nixon required to hand over the tapes; unauthorized taping not included under “presidential privilege”</a:t>
            </a:r>
          </a:p>
          <a:p>
            <a:pPr marL="171450" indent="-171450">
              <a:buFont typeface="Arial" panose="020B0604020202020204" pitchFamily="34" charset="0"/>
              <a:buChar char="•"/>
            </a:pPr>
            <a:r>
              <a:rPr lang="en-US" dirty="0" smtClean="0"/>
              <a:t>Suspicious 18 minute blank spot on tapes</a:t>
            </a:r>
          </a:p>
          <a:p>
            <a:pPr marL="171450" indent="-171450">
              <a:buFont typeface="Arial" panose="020B0604020202020204" pitchFamily="34" charset="0"/>
              <a:buChar char="•"/>
            </a:pPr>
            <a:r>
              <a:rPr lang="en-US" dirty="0" smtClean="0"/>
              <a:t>Nixon criticized by political cartoonist Herb Block (“Herblock”)</a:t>
            </a:r>
          </a:p>
          <a:p>
            <a:pPr marL="171450" lvl="0" indent="-171450" eaLnBrk="1" fontAlgn="auto" hangingPunct="1">
              <a:spcBef>
                <a:spcPts val="0"/>
              </a:spcBef>
              <a:spcAft>
                <a:spcPts val="0"/>
              </a:spcAft>
              <a:buFont typeface="Arial" panose="020B0604020202020204" pitchFamily="34" charset="0"/>
              <a:buChar char="•"/>
              <a:defRPr/>
            </a:pPr>
            <a:r>
              <a:rPr lang="en-US" dirty="0" smtClean="0"/>
              <a:t>By July 14, 1974, President Richard Nixon stood almost alone. His vice-president Spiro Agnew, pleaded nolo contendere to a charge of tax evasion, and was forced to resign. Many of Nixon's closest aides had been convicted of illegal activities. Nixon himself was named an "un-indicted co-conspirator" by the Watergate grand jury. A few days later, the House Judiciary Committee recommended impeachment, and the Supreme Court required him to turn over all subpoenaed tapes. When even his closest friends, reviewing these tapes, agreed that the evidence against him was overwhelming, Nixon bowed to the inevitable, resigning on August 9</a:t>
            </a:r>
          </a:p>
          <a:p>
            <a:pPr marL="171450" lvl="0" indent="-171450" eaLnBrk="1" fontAlgn="auto" hangingPunct="1">
              <a:spcBef>
                <a:spcPts val="0"/>
              </a:spcBef>
              <a:spcAft>
                <a:spcPts val="0"/>
              </a:spcAft>
              <a:buFont typeface="Arial" panose="020B0604020202020204" pitchFamily="34" charset="0"/>
              <a:buChar char="•"/>
              <a:defRPr/>
            </a:pPr>
            <a:r>
              <a:rPr lang="en-US" dirty="0" smtClean="0"/>
              <a:t>Three articles of impeachment were recommended by House Judiciary Committee</a:t>
            </a:r>
          </a:p>
          <a:p>
            <a:pPr marL="171450" indent="-171450">
              <a:buFont typeface="Arial" panose="020B0604020202020204" pitchFamily="34" charset="0"/>
              <a:buChar char="•"/>
            </a:pPr>
            <a:r>
              <a:rPr lang="en-US" dirty="0" smtClean="0"/>
              <a:t>Congress moves to impeach </a:t>
            </a:r>
            <a:r>
              <a:rPr lang="en-US" dirty="0" err="1" smtClean="0"/>
              <a:t>Nixon.July</a:t>
            </a:r>
            <a:r>
              <a:rPr lang="en-US" dirty="0" smtClean="0"/>
              <a:t> 27 to July 30, 1974: House Judiciary Committee passes articles of Impeachment.</a:t>
            </a:r>
          </a:p>
          <a:p>
            <a:pPr marL="171450" indent="-171450">
              <a:buFont typeface="Arial" panose="020B0604020202020204" pitchFamily="34" charset="0"/>
              <a:buChar char="•"/>
            </a:pPr>
            <a:r>
              <a:rPr lang="en-US" dirty="0" smtClean="0"/>
              <a:t>Early August 1974: A previously unknown tape from June 23, 1972 (recorded a few days after the break-in) documenting Nixon and Haldeman formulating a plan to block investigations, is released. This recording would later become known as the "Smoking Gun".</a:t>
            </a:r>
          </a:p>
          <a:p>
            <a:pPr marL="171450" indent="-171450">
              <a:buFont typeface="Arial" panose="020B0604020202020204" pitchFamily="34" charset="0"/>
              <a:buChar char="•"/>
            </a:pPr>
            <a:r>
              <a:rPr lang="en-US" dirty="0" smtClean="0"/>
              <a:t>Key Republican Senators tell Nixon that enough votes exist to convict him.</a:t>
            </a:r>
          </a:p>
          <a:p>
            <a:pPr marL="171450" indent="-171450">
              <a:buFont typeface="Arial" panose="020B0604020202020204" pitchFamily="34" charset="0"/>
              <a:buChar char="•"/>
            </a:pPr>
            <a:r>
              <a:rPr lang="en-US" dirty="0" smtClean="0"/>
              <a:t>Led to Nixon’s resignation in 1974</a:t>
            </a:r>
          </a:p>
          <a:p>
            <a:pPr marL="171450" indent="-171450">
              <a:buFont typeface="Arial" panose="020B0604020202020204" pitchFamily="34" charset="0"/>
              <a:buChar char="•"/>
            </a:pPr>
            <a:r>
              <a:rPr lang="en-US" dirty="0" smtClean="0"/>
              <a:t>“Deep Throat” revealed in 2005</a:t>
            </a:r>
          </a:p>
          <a:p>
            <a:pPr marL="171450" indent="-171450">
              <a:buFont typeface="Arial" panose="020B0604020202020204" pitchFamily="34" charset="0"/>
              <a:buChar char="•"/>
            </a:pPr>
            <a:r>
              <a:rPr lang="en-US" dirty="0" smtClean="0"/>
              <a:t>Pardoned by Gerald Ford</a:t>
            </a:r>
          </a:p>
          <a:p>
            <a:pPr algn="ctr" eaLnBrk="1" fontAlgn="auto" hangingPunct="1">
              <a:spcBef>
                <a:spcPts val="0"/>
              </a:spcBef>
              <a:spcAft>
                <a:spcPts val="0"/>
              </a:spcAft>
              <a:buFont typeface="Wingdings 2"/>
              <a:buChar char=""/>
              <a:defRPr/>
            </a:pPr>
            <a:endParaRPr lang="en-US" dirty="0" smtClean="0">
              <a:solidFill>
                <a:srgbClr val="FFC000"/>
              </a:solidFill>
            </a:endParaRPr>
          </a:p>
          <a:p>
            <a:pPr eaLnBrk="1" fontAlgn="auto" hangingPunct="1">
              <a:spcBef>
                <a:spcPts val="0"/>
              </a:spcBef>
              <a:spcAft>
                <a:spcPts val="0"/>
              </a:spcAft>
              <a:buFont typeface="Wingdings 2"/>
              <a:buNone/>
              <a:defRPr/>
            </a:pPr>
            <a:r>
              <a:rPr lang="en-US" dirty="0" smtClean="0">
                <a:solidFill>
                  <a:schemeClr val="accent4">
                    <a:lumMod val="75000"/>
                  </a:schemeClr>
                </a:solidFill>
              </a:rPr>
              <a:t>1. Obstruction of  justice through ‘hush money’ and  withholding evidence</a:t>
            </a:r>
          </a:p>
          <a:p>
            <a:pPr eaLnBrk="1" fontAlgn="auto" hangingPunct="1">
              <a:spcBef>
                <a:spcPts val="0"/>
              </a:spcBef>
              <a:spcAft>
                <a:spcPts val="0"/>
              </a:spcAft>
              <a:buFont typeface="Wingdings 2"/>
              <a:buNone/>
              <a:defRPr/>
            </a:pPr>
            <a:r>
              <a:rPr lang="en-US" dirty="0" smtClean="0">
                <a:solidFill>
                  <a:schemeClr val="accent6">
                    <a:lumMod val="75000"/>
                  </a:schemeClr>
                </a:solidFill>
              </a:rPr>
              <a:t>2. Using Federal agencies to deprive citizens of their constitutional rights</a:t>
            </a:r>
          </a:p>
          <a:p>
            <a:pPr eaLnBrk="1" fontAlgn="auto" hangingPunct="1">
              <a:spcBef>
                <a:spcPts val="0"/>
              </a:spcBef>
              <a:spcAft>
                <a:spcPts val="0"/>
              </a:spcAft>
              <a:buFont typeface="Wingdings 2"/>
              <a:buNone/>
              <a:defRPr/>
            </a:pPr>
            <a:r>
              <a:rPr lang="en-US" dirty="0" smtClean="0">
                <a:solidFill>
                  <a:srgbClr val="FF0000"/>
                </a:solidFill>
              </a:rPr>
              <a:t>3. Defiance of Congress. (for withholding the tapes)</a:t>
            </a:r>
          </a:p>
        </p:txBody>
      </p:sp>
      <p:sp>
        <p:nvSpPr>
          <p:cNvPr id="4" name="Slide Number Placeholder 3"/>
          <p:cNvSpPr>
            <a:spLocks noGrp="1"/>
          </p:cNvSpPr>
          <p:nvPr>
            <p:ph type="sldNum" sz="quarter" idx="10"/>
          </p:nvPr>
        </p:nvSpPr>
        <p:spPr/>
        <p:txBody>
          <a:bodyPr/>
          <a:lstStyle/>
          <a:p>
            <a:pPr>
              <a:defRPr/>
            </a:pPr>
            <a:fld id="{5F66584F-4383-4F7A-AB32-3026197BD09E}" type="slidenum">
              <a:rPr lang="en-US" altLang="en-US" smtClean="0"/>
              <a:pPr>
                <a:defRPr/>
              </a:pPr>
              <a:t>15</a:t>
            </a:fld>
            <a:endParaRPr lang="en-US" altLang="en-US"/>
          </a:p>
        </p:txBody>
      </p:sp>
    </p:spTree>
    <p:extLst>
      <p:ext uri="{BB962C8B-B14F-4D97-AF65-F5344CB8AC3E}">
        <p14:creationId xmlns:p14="http://schemas.microsoft.com/office/powerpoint/2010/main" val="176905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2E5D5-36A5-425E-91B2-E40FBEF8EBF4}" type="slidenum">
              <a:rPr lang="en-US" smtClean="0"/>
              <a:pPr/>
              <a:t>16</a:t>
            </a:fld>
            <a:endParaRPr lang="en-US"/>
          </a:p>
        </p:txBody>
      </p:sp>
    </p:spTree>
    <p:extLst>
      <p:ext uri="{BB962C8B-B14F-4D97-AF65-F5344CB8AC3E}">
        <p14:creationId xmlns:p14="http://schemas.microsoft.com/office/powerpoint/2010/main" val="2061879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Assassination attempts:</a:t>
            </a:r>
          </a:p>
          <a:p>
            <a:pPr eaLnBrk="1" fontAlgn="auto" hangingPunct="1">
              <a:spcAft>
                <a:spcPts val="0"/>
              </a:spcAft>
              <a:buFont typeface="Arial" pitchFamily="34" charset="0"/>
              <a:buNone/>
              <a:defRPr/>
            </a:pPr>
            <a:r>
              <a:rPr lang="en-US" dirty="0" smtClean="0"/>
              <a:t>Lynette "Squeaky" </a:t>
            </a:r>
            <a:r>
              <a:rPr lang="en-US" dirty="0" err="1" smtClean="0"/>
              <a:t>Fromme</a:t>
            </a:r>
            <a:r>
              <a:rPr lang="en-US" dirty="0" smtClean="0"/>
              <a:t>, a follower of Charles Manson, pointed a Colt 45-caliber handgun at Ford. </a:t>
            </a:r>
            <a:r>
              <a:rPr lang="en-US" sz="1200" b="0" i="0" kern="1200" dirty="0" smtClean="0">
                <a:solidFill>
                  <a:schemeClr val="tx1"/>
                </a:solidFill>
                <a:effectLst/>
                <a:latin typeface="+mn-lt"/>
                <a:ea typeface="+mn-ea"/>
                <a:cs typeface="+mn-cs"/>
              </a:rPr>
              <a:t> She wanted to make a statement to people who refused to halt </a:t>
            </a:r>
            <a:r>
              <a:rPr lang="en-US" sz="1200" b="0" i="0" u="none" strike="noStrike" kern="1200" dirty="0" smtClean="0">
                <a:solidFill>
                  <a:schemeClr val="tx1"/>
                </a:solidFill>
                <a:effectLst/>
                <a:latin typeface="+mn-lt"/>
                <a:ea typeface="+mn-ea"/>
                <a:cs typeface="+mn-cs"/>
                <a:hlinkClick r:id="rId3" tooltip="Environmental pollution"/>
              </a:rPr>
              <a:t>environmental pollution</a:t>
            </a:r>
            <a:r>
              <a:rPr lang="en-US" sz="1200" b="0" i="0" kern="1200" dirty="0" smtClean="0">
                <a:solidFill>
                  <a:schemeClr val="tx1"/>
                </a:solidFill>
                <a:effectLst/>
                <a:latin typeface="+mn-lt"/>
                <a:ea typeface="+mn-ea"/>
                <a:cs typeface="+mn-cs"/>
              </a:rPr>
              <a:t> and its effects</a:t>
            </a:r>
            <a:endParaRPr lang="en-US" dirty="0" smtClean="0"/>
          </a:p>
          <a:p>
            <a:pPr eaLnBrk="1" fontAlgn="auto" hangingPunct="1">
              <a:spcAft>
                <a:spcPts val="0"/>
              </a:spcAft>
              <a:buFont typeface="Arial" pitchFamily="34" charset="0"/>
              <a:buNone/>
              <a:defRPr/>
            </a:pPr>
            <a:r>
              <a:rPr lang="en-US" dirty="0" smtClean="0"/>
              <a:t>As </a:t>
            </a:r>
            <a:r>
              <a:rPr lang="en-US" dirty="0" err="1" smtClean="0"/>
              <a:t>Fromme</a:t>
            </a:r>
            <a:r>
              <a:rPr lang="en-US" dirty="0" smtClean="0"/>
              <a:t> pulled the trigger, a Secret Service agent, grabbed the gun and managed to insert the webbing of his thumb under the hammer, preventing the gun from firing.  </a:t>
            </a:r>
          </a:p>
          <a:p>
            <a:pPr eaLnBrk="1" fontAlgn="auto" hangingPunct="1">
              <a:spcAft>
                <a:spcPts val="0"/>
              </a:spcAft>
              <a:buFont typeface="Arial" pitchFamily="34" charset="0"/>
              <a:buChar char="•"/>
              <a:defRPr/>
            </a:pPr>
            <a:r>
              <a:rPr lang="en-US" dirty="0" smtClean="0"/>
              <a:t>17 days after 1</a:t>
            </a:r>
            <a:r>
              <a:rPr lang="en-US" baseline="30000" dirty="0" smtClean="0"/>
              <a:t>st</a:t>
            </a:r>
            <a:r>
              <a:rPr lang="en-US" dirty="0" smtClean="0"/>
              <a:t> attempt;</a:t>
            </a:r>
            <a:r>
              <a:rPr lang="en-US" baseline="0" dirty="0" smtClean="0"/>
              <a:t> </a:t>
            </a:r>
            <a:r>
              <a:rPr lang="en-US" dirty="0" smtClean="0"/>
              <a:t>Sara Jane Moore, standing in a crowd of onlookers across the street, pointed her pistol at him.</a:t>
            </a:r>
            <a:endParaRPr lang="en-US" baseline="30000" dirty="0" smtClean="0"/>
          </a:p>
          <a:p>
            <a:pPr eaLnBrk="1" fontAlgn="auto" hangingPunct="1">
              <a:spcAft>
                <a:spcPts val="0"/>
              </a:spcAft>
              <a:buFont typeface="Arial" pitchFamily="34" charset="0"/>
              <a:buChar char="•"/>
              <a:defRPr/>
            </a:pPr>
            <a:r>
              <a:rPr lang="en-US" dirty="0" smtClean="0"/>
              <a:t>Just before she fired, former Marine grabbed at the gun and deflected her shot</a:t>
            </a:r>
          </a:p>
          <a:p>
            <a:pPr eaLnBrk="1" fontAlgn="auto" hangingPunct="1">
              <a:spcAft>
                <a:spcPts val="0"/>
              </a:spcAft>
              <a:buFont typeface="Arial" pitchFamily="34" charset="0"/>
              <a:buNone/>
              <a:defRPr/>
            </a:pP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5412E5D5-36A5-425E-91B2-E40FBEF8EBF4}" type="slidenum">
              <a:rPr lang="en-US" smtClean="0"/>
              <a:pPr/>
              <a:t>17</a:t>
            </a:fld>
            <a:endParaRPr lang="en-US"/>
          </a:p>
        </p:txBody>
      </p:sp>
    </p:spTree>
    <p:extLst>
      <p:ext uri="{BB962C8B-B14F-4D97-AF65-F5344CB8AC3E}">
        <p14:creationId xmlns:p14="http://schemas.microsoft.com/office/powerpoint/2010/main" val="2444175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"Don’t vote—it only encourages them” is a joke that television comedian Jack Paar told in May 1966. During the presidential election year of 1976, the saying was put on buttons and bumper stickers. </a:t>
            </a:r>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26AED83-3049-4189-8197-5233C2778DCA}" type="slidenum">
              <a:rPr lang="en-US" altLang="en-US" smtClean="0"/>
              <a:pPr>
                <a:spcBef>
                  <a:spcPct val="0"/>
                </a:spcBef>
              </a:pPr>
              <a:t>18</a:t>
            </a:fld>
            <a:endParaRPr lang="en-US" altLang="en-US"/>
          </a:p>
        </p:txBody>
      </p:sp>
    </p:spTree>
    <p:extLst>
      <p:ext uri="{BB962C8B-B14F-4D97-AF65-F5344CB8AC3E}">
        <p14:creationId xmlns:p14="http://schemas.microsoft.com/office/powerpoint/2010/main" val="1080490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2E5D5-36A5-425E-91B2-E40FBEF8EBF4}" type="slidenum">
              <a:rPr lang="en-US" smtClean="0"/>
              <a:pPr/>
              <a:t>19</a:t>
            </a:fld>
            <a:endParaRPr lang="en-US"/>
          </a:p>
        </p:txBody>
      </p:sp>
    </p:spTree>
    <p:extLst>
      <p:ext uri="{BB962C8B-B14F-4D97-AF65-F5344CB8AC3E}">
        <p14:creationId xmlns:p14="http://schemas.microsoft.com/office/powerpoint/2010/main" val="39385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solidFill>
                  <a:schemeClr val="bg1">
                    <a:lumMod val="85000"/>
                    <a:lumOff val="15000"/>
                  </a:schemeClr>
                </a:solidFill>
                <a:ea typeface="+mn-ea"/>
                <a:cs typeface="+mn-cs"/>
              </a:rPr>
              <a:t>It was the worst accident in U.S. commercial nuclear power plant history, but Carter reacted swiftly and effectively to ensure the safety of citizens, as well as create an investigative committee to prevent another accident.</a:t>
            </a:r>
          </a:p>
          <a:p>
            <a:pPr eaLnBrk="1" fontAlgn="auto" hangingPunct="1">
              <a:spcBef>
                <a:spcPts val="0"/>
              </a:spcBef>
              <a:spcAft>
                <a:spcPts val="0"/>
              </a:spcAft>
              <a:defRPr/>
            </a:pPr>
            <a:endParaRPr lang="en-US" dirty="0">
              <a:ea typeface="+mn-ea"/>
              <a:cs typeface="+mn-cs"/>
            </a:endParaRPr>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2B01963-BC53-40EA-BD79-528DECEBBBFE}" type="slidenum">
              <a:rPr lang="en-US" altLang="en-US" smtClean="0"/>
              <a:pPr>
                <a:spcBef>
                  <a:spcPct val="0"/>
                </a:spcBef>
              </a:pPr>
              <a:t>21</a:t>
            </a:fld>
            <a:endParaRPr lang="en-US" altLang="en-US"/>
          </a:p>
        </p:txBody>
      </p:sp>
    </p:spTree>
    <p:extLst>
      <p:ext uri="{BB962C8B-B14F-4D97-AF65-F5344CB8AC3E}">
        <p14:creationId xmlns:p14="http://schemas.microsoft.com/office/powerpoint/2010/main" val="2014792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r>
              <a:rPr lang="en-US" altLang="en-US" sz="2300"/>
              <a:t>Israel would withdraw from disputed territory</a:t>
            </a:r>
          </a:p>
          <a:p>
            <a:pPr lvl="1" eaLnBrk="1" hangingPunct="1">
              <a:spcBef>
                <a:spcPct val="0"/>
              </a:spcBef>
            </a:pPr>
            <a:r>
              <a:rPr lang="en-US" altLang="en-US" sz="2300"/>
              <a:t>Egypt would respect Israel’s borders</a:t>
            </a:r>
          </a:p>
          <a:p>
            <a:pPr eaLnBrk="1" hangingPunct="1">
              <a:spcBef>
                <a:spcPct val="0"/>
              </a:spcBef>
            </a:pPr>
            <a:endParaRPr lang="en-US" altLang="en-US"/>
          </a:p>
        </p:txBody>
      </p:sp>
      <p:sp>
        <p:nvSpPr>
          <p:cNvPr id="317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C7D7BE4-49D7-4F67-BBE0-19E115BEDEBD}" type="slidenum">
              <a:rPr lang="en-US" altLang="en-US" smtClean="0"/>
              <a:pPr>
                <a:spcBef>
                  <a:spcPct val="0"/>
                </a:spcBef>
              </a:pPr>
              <a:t>22</a:t>
            </a:fld>
            <a:endParaRPr lang="en-US" altLang="en-US"/>
          </a:p>
        </p:txBody>
      </p:sp>
    </p:spTree>
    <p:extLst>
      <p:ext uri="{BB962C8B-B14F-4D97-AF65-F5344CB8AC3E}">
        <p14:creationId xmlns:p14="http://schemas.microsoft.com/office/powerpoint/2010/main" val="2925759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hlinkClick r:id="rId3"/>
              </a:rPr>
              <a:t>https://www.youtube.com/watch?v=ZBiH5fsKJB8</a:t>
            </a:r>
            <a:endParaRPr lang="en-US" dirty="0" smtClean="0"/>
          </a:p>
          <a:p>
            <a:r>
              <a:rPr lang="en-US" dirty="0" smtClean="0"/>
              <a:t>HIPP the song:</a:t>
            </a:r>
          </a:p>
          <a:p>
            <a:r>
              <a:rPr lang="en-US" dirty="0" smtClean="0"/>
              <a:t>When did this occur?</a:t>
            </a:r>
          </a:p>
          <a:p>
            <a:r>
              <a:rPr lang="en-US" dirty="0" smtClean="0"/>
              <a:t>Who was this for?</a:t>
            </a:r>
          </a:p>
          <a:p>
            <a:r>
              <a:rPr lang="en-US" dirty="0" smtClean="0"/>
              <a:t>What is the message/main point of this song?</a:t>
            </a:r>
          </a:p>
          <a:p>
            <a:r>
              <a:rPr lang="en-US" dirty="0" smtClean="0"/>
              <a:t>How does Dion feel about these events? Why did he write a song about them?</a:t>
            </a:r>
            <a:endParaRPr lang="en-US" dirty="0"/>
          </a:p>
        </p:txBody>
      </p:sp>
      <p:sp>
        <p:nvSpPr>
          <p:cNvPr id="4" name="Slide Number Placeholder 3"/>
          <p:cNvSpPr>
            <a:spLocks noGrp="1"/>
          </p:cNvSpPr>
          <p:nvPr>
            <p:ph type="sldNum" sz="quarter" idx="10"/>
          </p:nvPr>
        </p:nvSpPr>
        <p:spPr/>
        <p:txBody>
          <a:bodyPr/>
          <a:lstStyle/>
          <a:p>
            <a:pPr>
              <a:defRPr/>
            </a:pPr>
            <a:fld id="{5F66584F-4383-4F7A-AB32-3026197BD09E}" type="slidenum">
              <a:rPr lang="en-US" altLang="en-US" smtClean="0"/>
              <a:pPr>
                <a:defRPr/>
              </a:pPr>
              <a:t>3</a:t>
            </a:fld>
            <a:endParaRPr lang="en-US" altLang="en-US"/>
          </a:p>
        </p:txBody>
      </p:sp>
    </p:spTree>
    <p:extLst>
      <p:ext uri="{BB962C8B-B14F-4D97-AF65-F5344CB8AC3E}">
        <p14:creationId xmlns:p14="http://schemas.microsoft.com/office/powerpoint/2010/main" val="2103484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a:t>America deposes democratically elected nationalist premier, Mohammed Mossadegh after he seized British oil properties (1953)</a:t>
            </a:r>
          </a:p>
          <a:p>
            <a:pPr eaLnBrk="1" hangingPunct="1">
              <a:spcBef>
                <a:spcPct val="0"/>
              </a:spcBef>
            </a:pPr>
            <a:r>
              <a:rPr lang="en-US" altLang="en-US" sz="1800"/>
              <a:t>Place Mohammed Reza Pahlavi as shah</a:t>
            </a:r>
          </a:p>
          <a:p>
            <a:pPr eaLnBrk="1" hangingPunct="1">
              <a:spcBef>
                <a:spcPct val="0"/>
              </a:spcBef>
            </a:pPr>
            <a:r>
              <a:rPr lang="en-US" altLang="en-US" sz="1800"/>
              <a:t>American-supported Shah deposed</a:t>
            </a:r>
          </a:p>
          <a:p>
            <a:pPr lvl="1" eaLnBrk="1" hangingPunct="1">
              <a:spcBef>
                <a:spcPct val="0"/>
              </a:spcBef>
            </a:pPr>
            <a:r>
              <a:rPr lang="en-US" altLang="en-US" sz="1600"/>
              <a:t>Carter allows him to get medical attention in the U.S. </a:t>
            </a:r>
          </a:p>
          <a:p>
            <a:pPr lvl="1" eaLnBrk="1" hangingPunct="1">
              <a:spcBef>
                <a:spcPct val="0"/>
              </a:spcBef>
            </a:pPr>
            <a:r>
              <a:rPr lang="en-US" altLang="en-US" sz="1600"/>
              <a:t>Riots in Iran, demanding he be brought to justice</a:t>
            </a:r>
          </a:p>
          <a:p>
            <a:pPr eaLnBrk="1" hangingPunct="1">
              <a:spcBef>
                <a:spcPct val="0"/>
              </a:spcBef>
            </a:pPr>
            <a:r>
              <a:rPr lang="en-US" altLang="en-US" sz="1800"/>
              <a:t>52 Americans held hostage for 444 days after a group of Islamist students and militants took over the American Embassy in Tehran. </a:t>
            </a:r>
          </a:p>
          <a:p>
            <a:pPr lvl="1" eaLnBrk="1" hangingPunct="1">
              <a:spcBef>
                <a:spcPct val="0"/>
              </a:spcBef>
            </a:pPr>
            <a:r>
              <a:rPr lang="en-US" altLang="en-US" sz="1600"/>
              <a:t>Ayatollah Ruhollah Khomeini </a:t>
            </a:r>
          </a:p>
          <a:p>
            <a:pPr lvl="1" eaLnBrk="1" hangingPunct="1">
              <a:spcBef>
                <a:spcPct val="0"/>
              </a:spcBef>
            </a:pPr>
            <a:r>
              <a:rPr lang="en-US" altLang="en-US" sz="1600"/>
              <a:t>Failed release negotiations and rescue missions</a:t>
            </a:r>
          </a:p>
          <a:p>
            <a:pPr eaLnBrk="1" hangingPunct="1">
              <a:spcBef>
                <a:spcPct val="0"/>
              </a:spcBef>
            </a:pPr>
            <a:r>
              <a:rPr lang="en-US" altLang="en-US" sz="1800"/>
              <a:t>Enter into negotiations after Shah dies and Iraq invades</a:t>
            </a:r>
          </a:p>
          <a:p>
            <a:pPr eaLnBrk="1" hangingPunct="1">
              <a:spcBef>
                <a:spcPct val="0"/>
              </a:spcBef>
            </a:pPr>
            <a:r>
              <a:rPr lang="en-US" altLang="en-US" sz="1800"/>
              <a:t>Hostages released minutes after Ronald Reagan is sworn into office.</a:t>
            </a:r>
          </a:p>
          <a:p>
            <a:pPr eaLnBrk="1" hangingPunct="1">
              <a:spcBef>
                <a:spcPct val="0"/>
              </a:spcBef>
            </a:pPr>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738CA81-B806-4E94-BD66-519D3A8A43CA}" type="slidenum">
              <a:rPr lang="en-US" altLang="en-US" smtClean="0"/>
              <a:pPr>
                <a:spcBef>
                  <a:spcPct val="0"/>
                </a:spcBef>
              </a:pPr>
              <a:t>23</a:t>
            </a:fld>
            <a:endParaRPr lang="en-US" altLang="en-US"/>
          </a:p>
        </p:txBody>
      </p:sp>
    </p:spTree>
    <p:extLst>
      <p:ext uri="{BB962C8B-B14F-4D97-AF65-F5344CB8AC3E}">
        <p14:creationId xmlns:p14="http://schemas.microsoft.com/office/powerpoint/2010/main" val="2241153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defRPr/>
            </a:pPr>
            <a:r>
              <a:rPr lang="en-US" altLang="en-US" sz="3200" dirty="0"/>
              <a:t>Refers to the “boomer” generation that came of age in the 1970s that was self-indulgent and self-involved</a:t>
            </a:r>
          </a:p>
          <a:p>
            <a:pPr lvl="1" eaLnBrk="1" hangingPunct="1">
              <a:defRPr/>
            </a:pPr>
            <a:r>
              <a:rPr lang="en-US" altLang="en-US" sz="2800" dirty="0"/>
              <a:t>Caused by economic prosperity, disillusionment in traditional authority, lack of social movements (e.g. civil rights), and deaths of unifying social leaders (e.g. MLK, JFK, RFK)</a:t>
            </a:r>
          </a:p>
          <a:p>
            <a:pPr eaLnBrk="1" hangingPunct="1">
              <a:defRPr/>
            </a:pPr>
            <a:r>
              <a:rPr lang="en-US" altLang="en-US" sz="3200" dirty="0"/>
              <a:t>“Self-realization" and "self-fulfillment" </a:t>
            </a:r>
          </a:p>
          <a:p>
            <a:pPr eaLnBrk="1" hangingPunct="1">
              <a:defRPr/>
            </a:pPr>
            <a:r>
              <a:rPr lang="en-US" altLang="en-US" sz="3200" dirty="0"/>
              <a:t>Divorce rates soar; birthrates drop</a:t>
            </a:r>
          </a:p>
          <a:p>
            <a:endParaRPr lang="en-US" dirty="0"/>
          </a:p>
        </p:txBody>
      </p:sp>
      <p:sp>
        <p:nvSpPr>
          <p:cNvPr id="4" name="Slide Number Placeholder 3"/>
          <p:cNvSpPr>
            <a:spLocks noGrp="1"/>
          </p:cNvSpPr>
          <p:nvPr>
            <p:ph type="sldNum" sz="quarter" idx="10"/>
          </p:nvPr>
        </p:nvSpPr>
        <p:spPr/>
        <p:txBody>
          <a:bodyPr/>
          <a:lstStyle/>
          <a:p>
            <a:pPr>
              <a:defRPr/>
            </a:pPr>
            <a:fld id="{5F66584F-4383-4F7A-AB32-3026197BD09E}" type="slidenum">
              <a:rPr lang="en-US" altLang="en-US" smtClean="0"/>
              <a:pPr>
                <a:defRPr/>
              </a:pPr>
              <a:t>25</a:t>
            </a:fld>
            <a:endParaRPr lang="en-US" altLang="en-US"/>
          </a:p>
        </p:txBody>
      </p:sp>
    </p:spTree>
    <p:extLst>
      <p:ext uri="{BB962C8B-B14F-4D97-AF65-F5344CB8AC3E}">
        <p14:creationId xmlns:p14="http://schemas.microsoft.com/office/powerpoint/2010/main" val="354906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lnSpc>
                <a:spcPct val="80000"/>
              </a:lnSpc>
              <a:spcBef>
                <a:spcPct val="0"/>
              </a:spcBef>
              <a:spcAft>
                <a:spcPts val="600"/>
              </a:spcAft>
              <a:buFont typeface="Arial" panose="020B0604020202020204" pitchFamily="34" charset="0"/>
              <a:buChar char="•"/>
            </a:pPr>
            <a:r>
              <a:rPr lang="en-US" altLang="en-US" dirty="0" smtClean="0"/>
              <a:t>Democrats</a:t>
            </a:r>
          </a:p>
          <a:p>
            <a:pPr marL="628650" lvl="1" indent="-171450" eaLnBrk="1" hangingPunct="1">
              <a:lnSpc>
                <a:spcPct val="80000"/>
              </a:lnSpc>
              <a:spcBef>
                <a:spcPct val="0"/>
              </a:spcBef>
              <a:spcAft>
                <a:spcPts val="600"/>
              </a:spcAft>
              <a:buFont typeface="Arial" panose="020B0604020202020204" pitchFamily="34" charset="0"/>
              <a:buChar char="•"/>
            </a:pPr>
            <a:r>
              <a:rPr lang="en-US" altLang="en-US" dirty="0" smtClean="0"/>
              <a:t>Bobby </a:t>
            </a:r>
            <a:r>
              <a:rPr lang="en-US" altLang="en-US" dirty="0"/>
              <a:t>Kennedy expected winner of Democratic nomination; Assassinated after winning CA </a:t>
            </a:r>
            <a:r>
              <a:rPr lang="en-US" altLang="en-US" dirty="0" smtClean="0"/>
              <a:t>primary</a:t>
            </a:r>
          </a:p>
          <a:p>
            <a:pPr marL="1085850" lvl="2" indent="-171450" eaLnBrk="1" hangingPunct="1">
              <a:spcBef>
                <a:spcPct val="0"/>
              </a:spcBef>
              <a:buFont typeface="Arial" panose="020B0604020202020204" pitchFamily="34" charset="0"/>
              <a:buChar char="•"/>
            </a:pPr>
            <a:r>
              <a:rPr lang="en-US" altLang="en-US" dirty="0" smtClean="0"/>
              <a:t>JFK’s younger brother, Bobby, ran for the Democratic Party’s Presidential nomination.</a:t>
            </a:r>
          </a:p>
          <a:p>
            <a:pPr marL="1085850" lvl="2" indent="-171450" eaLnBrk="1" hangingPunct="1">
              <a:spcBef>
                <a:spcPct val="0"/>
              </a:spcBef>
              <a:buFont typeface="Arial" panose="020B0604020202020204" pitchFamily="34" charset="0"/>
              <a:buChar char="•"/>
            </a:pPr>
            <a:r>
              <a:rPr lang="en-US" altLang="en-US" dirty="0" smtClean="0"/>
              <a:t>At a campaign rally in Indianapolis, Bobby had the unfortunate duty to inform the crowd of the assassination of MLK</a:t>
            </a:r>
          </a:p>
          <a:p>
            <a:pPr marL="1085850" lvl="2" indent="-171450" eaLnBrk="1" hangingPunct="1">
              <a:spcBef>
                <a:spcPct val="0"/>
              </a:spcBef>
              <a:buFont typeface="Arial" panose="020B0604020202020204" pitchFamily="34" charset="0"/>
              <a:buChar char="•"/>
            </a:pPr>
            <a:r>
              <a:rPr lang="en-US" altLang="en-US" dirty="0" smtClean="0"/>
              <a:t>Two months later, he too would be fatally shot after winning the CA primary.</a:t>
            </a:r>
          </a:p>
          <a:p>
            <a:pPr marL="628650" lvl="1" indent="-171450" eaLnBrk="1" hangingPunct="1">
              <a:lnSpc>
                <a:spcPct val="80000"/>
              </a:lnSpc>
              <a:spcBef>
                <a:spcPct val="0"/>
              </a:spcBef>
              <a:spcAft>
                <a:spcPts val="600"/>
              </a:spcAft>
              <a:buFont typeface="Arial" panose="020B0604020202020204" pitchFamily="34" charset="0"/>
              <a:buChar char="•"/>
            </a:pPr>
            <a:r>
              <a:rPr lang="en-US" dirty="0" smtClean="0"/>
              <a:t>Battle of Michigan Avenue – 1968 DNC Riot</a:t>
            </a:r>
          </a:p>
          <a:p>
            <a:pPr marL="1085850" lvl="2" indent="-171450" eaLnBrk="1" hangingPunct="1">
              <a:lnSpc>
                <a:spcPct val="80000"/>
              </a:lnSpc>
              <a:spcBef>
                <a:spcPct val="0"/>
              </a:spcBef>
              <a:spcAft>
                <a:spcPts val="600"/>
              </a:spcAft>
              <a:buFont typeface="Arial" panose="020B0604020202020204" pitchFamily="34" charset="0"/>
              <a:buChar char="•"/>
            </a:pPr>
            <a:r>
              <a:rPr lang="en-US" dirty="0" smtClean="0"/>
              <a:t>Chicago Seven</a:t>
            </a:r>
          </a:p>
          <a:p>
            <a:pPr marL="1085850" lvl="2" indent="-171450" eaLnBrk="1" hangingPunct="1">
              <a:lnSpc>
                <a:spcPct val="80000"/>
              </a:lnSpc>
              <a:spcBef>
                <a:spcPct val="0"/>
              </a:spcBef>
              <a:spcAft>
                <a:spcPts val="600"/>
              </a:spcAft>
              <a:buFont typeface="Arial" panose="020B0604020202020204" pitchFamily="34" charset="0"/>
              <a:buChar char="•"/>
            </a:pPr>
            <a:r>
              <a:rPr lang="en-US" dirty="0" smtClean="0"/>
              <a:t>On this day in 1968, at the Democratic National Convention in Chicago, tens of thousands of Vietnam War protesters battle police in the streets, while the Democratic Party falls apart over an internal disagreement concerning its stance on Vietnam. Over the course of 24 hours, the predominant American line of thought on the Cold War with the Soviet Union was shattered.</a:t>
            </a:r>
          </a:p>
          <a:p>
            <a:pPr marL="1085850" lvl="2" indent="-171450" eaLnBrk="1" hangingPunct="1">
              <a:lnSpc>
                <a:spcPct val="80000"/>
              </a:lnSpc>
              <a:spcBef>
                <a:spcPct val="0"/>
              </a:spcBef>
              <a:spcAft>
                <a:spcPts val="600"/>
              </a:spcAft>
              <a:buFont typeface="Arial" panose="020B0604020202020204" pitchFamily="34" charset="0"/>
              <a:buChar char="•"/>
            </a:pPr>
            <a:r>
              <a:rPr lang="en-US" dirty="0" smtClean="0"/>
              <a:t>seven defendants—Abbie Hoffman, Jerry Rubin, David Dellinger, Tom Hayden, Rennie Davis, John </a:t>
            </a:r>
            <a:r>
              <a:rPr lang="en-US" dirty="0" err="1" smtClean="0"/>
              <a:t>Froines</a:t>
            </a:r>
            <a:r>
              <a:rPr lang="en-US" dirty="0" smtClean="0"/>
              <a:t>, and Lee Weiner—charged by the federal government with conspiracy, inciting to riot, and other charges related to anti-Vietnam War and countercultural protests that took place</a:t>
            </a:r>
          </a:p>
          <a:p>
            <a:pPr marL="628650" lvl="1" indent="-171450" eaLnBrk="1" hangingPunct="1">
              <a:lnSpc>
                <a:spcPct val="80000"/>
              </a:lnSpc>
              <a:spcBef>
                <a:spcPct val="0"/>
              </a:spcBef>
              <a:spcAft>
                <a:spcPts val="600"/>
              </a:spcAft>
              <a:buFont typeface="Arial" panose="020B0604020202020204" pitchFamily="34" charset="0"/>
              <a:buChar char="•"/>
            </a:pPr>
            <a:r>
              <a:rPr lang="en-US" altLang="en-US" dirty="0" smtClean="0"/>
              <a:t>Democrats </a:t>
            </a:r>
            <a:r>
              <a:rPr lang="en-US" altLang="en-US" dirty="0"/>
              <a:t>nominates VP Hubert Humphrey </a:t>
            </a:r>
          </a:p>
          <a:p>
            <a:pPr marL="171450" indent="-171450" eaLnBrk="1" hangingPunct="1">
              <a:lnSpc>
                <a:spcPct val="80000"/>
              </a:lnSpc>
              <a:spcBef>
                <a:spcPct val="0"/>
              </a:spcBef>
              <a:spcAft>
                <a:spcPts val="600"/>
              </a:spcAft>
              <a:buFont typeface="Arial" panose="020B0604020202020204" pitchFamily="34" charset="0"/>
              <a:buChar char="•"/>
            </a:pPr>
            <a:r>
              <a:rPr lang="en-US" altLang="en-US" dirty="0" smtClean="0"/>
              <a:t>Republicans</a:t>
            </a:r>
          </a:p>
          <a:p>
            <a:pPr marL="628650" lvl="1" indent="-171450" eaLnBrk="1" hangingPunct="1">
              <a:lnSpc>
                <a:spcPct val="80000"/>
              </a:lnSpc>
              <a:spcBef>
                <a:spcPct val="0"/>
              </a:spcBef>
              <a:spcAft>
                <a:spcPts val="600"/>
              </a:spcAft>
              <a:buFont typeface="Arial" panose="020B0604020202020204" pitchFamily="34" charset="0"/>
              <a:buChar char="•"/>
            </a:pPr>
            <a:r>
              <a:rPr lang="en-US" altLang="en-US" dirty="0" smtClean="0"/>
              <a:t>Nominate </a:t>
            </a:r>
            <a:r>
              <a:rPr lang="en-US" altLang="en-US" dirty="0"/>
              <a:t>former VP Richard </a:t>
            </a:r>
            <a:r>
              <a:rPr lang="en-US" altLang="en-US" dirty="0" smtClean="0"/>
              <a:t>Nixon</a:t>
            </a:r>
          </a:p>
          <a:p>
            <a:pPr marL="628650" lvl="1" indent="-171450" eaLnBrk="1" hangingPunct="1">
              <a:lnSpc>
                <a:spcPct val="80000"/>
              </a:lnSpc>
              <a:spcBef>
                <a:spcPct val="0"/>
              </a:spcBef>
              <a:spcAft>
                <a:spcPts val="600"/>
              </a:spcAft>
              <a:buFont typeface="Arial" panose="020B0604020202020204" pitchFamily="34" charset="0"/>
              <a:buChar char="•"/>
            </a:pPr>
            <a:r>
              <a:rPr lang="en-US" altLang="en-US" dirty="0" smtClean="0"/>
              <a:t>“Checkers </a:t>
            </a:r>
            <a:r>
              <a:rPr lang="en-US" altLang="en-US" dirty="0"/>
              <a:t>Speech” and “Kitchen Debate</a:t>
            </a:r>
            <a:r>
              <a:rPr lang="en-US" altLang="en-US" dirty="0" smtClean="0"/>
              <a:t>”</a:t>
            </a:r>
          </a:p>
          <a:p>
            <a:pPr marL="1085850" lvl="2" indent="-171450" eaLnBrk="1" hangingPunct="1">
              <a:spcBef>
                <a:spcPct val="0"/>
              </a:spcBef>
              <a:buFont typeface="Arial" panose="020B0604020202020204" pitchFamily="34" charset="0"/>
              <a:buChar char="•"/>
            </a:pPr>
            <a:r>
              <a:rPr lang="en-US" altLang="en-US" dirty="0" smtClean="0"/>
              <a:t>The “Checkers Speech”:  Senator Nixon was accused of misusing funds established by his backers to reimburse him for his political expenses. He delivered a half-hour television address in which he defended himself and attacked his opponents in hopes of remaining on the ticket for VP. During the speech, he stated that regardless of what anyone said, he intended to keep one gift: a black-and-white dog who had been named Checkers by the Nixon children, thus giving the address its popular name.</a:t>
            </a:r>
          </a:p>
          <a:p>
            <a:pPr marL="1085850" lvl="2" indent="-171450" eaLnBrk="1" hangingPunct="1">
              <a:spcBef>
                <a:spcPct val="0"/>
              </a:spcBef>
              <a:buFont typeface="Arial" panose="020B0604020202020204" pitchFamily="34" charset="0"/>
              <a:buChar char="•"/>
            </a:pPr>
            <a:r>
              <a:rPr lang="en-US" altLang="en-US" dirty="0" smtClean="0"/>
              <a:t>The Kitchen Debate was an intense discussion between VP Nixon and Nikita Khrushchev at the opening of the American National Exhibition in Moscow in 1959. For the exhibition, an entire house was built that the American exhibitors claimed anyone in America could afford. It was filled with labor-saving and recreational devices meant to represent the fruits of the capitalist American consumer market. The debate was recorded on color videotape, a new technology pioneered in the U.S., and Nixon made reference to this fact; it was subsequently rebroadcast in both countries.</a:t>
            </a:r>
          </a:p>
          <a:p>
            <a:pPr marL="628650" lvl="1" indent="-171450" eaLnBrk="1" hangingPunct="1">
              <a:spcBef>
                <a:spcPct val="0"/>
              </a:spcBef>
              <a:buFont typeface="Arial" panose="020B0604020202020204" pitchFamily="34" charset="0"/>
              <a:buChar char="•"/>
            </a:pPr>
            <a:r>
              <a:rPr lang="en-US" altLang="en-US" dirty="0" smtClean="0"/>
              <a:t>“Silent Majority”: Nixon’s reference to voters whose voices were drowned out by protests by liberal youth.</a:t>
            </a:r>
          </a:p>
          <a:p>
            <a:pPr marL="1085850" lvl="2" indent="-171450" eaLnBrk="1" hangingPunct="1">
              <a:spcBef>
                <a:spcPct val="0"/>
              </a:spcBef>
              <a:buFont typeface="Arial" panose="020B0604020202020204" pitchFamily="34" charset="0"/>
              <a:buChar char="•"/>
            </a:pPr>
            <a:r>
              <a:rPr lang="en-US" altLang="en-US" dirty="0" smtClean="0"/>
              <a:t>Made up of WWII vets, young people in the Midwest, South, and West, suburbs, blue-collar whites</a:t>
            </a:r>
          </a:p>
          <a:p>
            <a:pPr marL="1085850" lvl="2" indent="-171450" eaLnBrk="1" hangingPunct="1">
              <a:spcBef>
                <a:spcPct val="0"/>
              </a:spcBef>
              <a:buFont typeface="Arial" panose="020B0604020202020204" pitchFamily="34" charset="0"/>
              <a:buChar char="•"/>
            </a:pPr>
            <a:r>
              <a:rPr lang="en-US" altLang="en-US" dirty="0" smtClean="0"/>
              <a:t>Not particularly conservative politically, but resented what they saw as disrespect for American institutions</a:t>
            </a:r>
          </a:p>
          <a:p>
            <a:pPr marL="171450" indent="-171450" eaLnBrk="1" hangingPunct="1">
              <a:lnSpc>
                <a:spcPct val="80000"/>
              </a:lnSpc>
              <a:spcBef>
                <a:spcPct val="0"/>
              </a:spcBef>
              <a:spcAft>
                <a:spcPts val="600"/>
              </a:spcAft>
              <a:buFont typeface="Arial" panose="020B0604020202020204" pitchFamily="34" charset="0"/>
              <a:buChar char="•"/>
            </a:pPr>
            <a:r>
              <a:rPr lang="en-US" altLang="en-US" dirty="0" smtClean="0"/>
              <a:t>American Independent</a:t>
            </a:r>
          </a:p>
          <a:p>
            <a:pPr marL="628650" lvl="1" indent="-171450" eaLnBrk="1" hangingPunct="1">
              <a:lnSpc>
                <a:spcPct val="80000"/>
              </a:lnSpc>
              <a:spcBef>
                <a:spcPct val="0"/>
              </a:spcBef>
              <a:spcAft>
                <a:spcPts val="600"/>
              </a:spcAft>
              <a:buFont typeface="Arial" panose="020B0604020202020204" pitchFamily="34" charset="0"/>
              <a:buChar char="•"/>
            </a:pPr>
            <a:r>
              <a:rPr lang="en-US" altLang="en-US" dirty="0" smtClean="0"/>
              <a:t>George </a:t>
            </a:r>
            <a:r>
              <a:rPr lang="en-US" altLang="en-US" dirty="0"/>
              <a:t>Wallace, Governor of </a:t>
            </a:r>
            <a:r>
              <a:rPr lang="en-US" altLang="en-US" dirty="0" smtClean="0"/>
              <a:t>Alabama</a:t>
            </a:r>
          </a:p>
          <a:p>
            <a:pPr marL="628650" lvl="1" indent="-171450" eaLnBrk="1" hangingPunct="1">
              <a:lnSpc>
                <a:spcPct val="80000"/>
              </a:lnSpc>
              <a:spcBef>
                <a:spcPct val="0"/>
              </a:spcBef>
              <a:spcAft>
                <a:spcPts val="600"/>
              </a:spcAft>
              <a:buFont typeface="Arial" panose="020B0604020202020204" pitchFamily="34" charset="0"/>
              <a:buChar char="•"/>
            </a:pPr>
            <a:r>
              <a:rPr lang="en-US" altLang="en-US" dirty="0" smtClean="0"/>
              <a:t>Segregationist</a:t>
            </a:r>
            <a:r>
              <a:rPr lang="en-US" altLang="en-US" dirty="0"/>
              <a:t>, anti-civil rights </a:t>
            </a:r>
            <a:r>
              <a:rPr lang="en-US" altLang="en-US" dirty="0" smtClean="0"/>
              <a:t>agenda</a:t>
            </a:r>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29031EE-8D6B-469C-9ABC-61DB5BF73DD1}" type="slidenum">
              <a:rPr lang="en-US" altLang="en-US" smtClean="0"/>
              <a:pPr>
                <a:spcBef>
                  <a:spcPct val="0"/>
                </a:spcBef>
              </a:pPr>
              <a:t>4</a:t>
            </a:fld>
            <a:endParaRPr lang="en-US" altLang="en-US"/>
          </a:p>
        </p:txBody>
      </p:sp>
    </p:spTree>
    <p:extLst>
      <p:ext uri="{BB962C8B-B14F-4D97-AF65-F5344CB8AC3E}">
        <p14:creationId xmlns:p14="http://schemas.microsoft.com/office/powerpoint/2010/main" val="271831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2E5D5-36A5-425E-91B2-E40FBEF8EBF4}" type="slidenum">
              <a:rPr lang="en-US" smtClean="0"/>
              <a:pPr/>
              <a:t>5</a:t>
            </a:fld>
            <a:endParaRPr lang="en-US"/>
          </a:p>
        </p:txBody>
      </p:sp>
    </p:spTree>
    <p:extLst>
      <p:ext uri="{BB962C8B-B14F-4D97-AF65-F5344CB8AC3E}">
        <p14:creationId xmlns:p14="http://schemas.microsoft.com/office/powerpoint/2010/main" val="3165052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100000"/>
              </a:lnSpc>
              <a:spcBef>
                <a:spcPct val="0"/>
              </a:spcBef>
            </a:pPr>
            <a:r>
              <a:rPr lang="en-US" altLang="en-US" dirty="0"/>
              <a:t>Stagflation: Stagnation + Inflation</a:t>
            </a:r>
          </a:p>
          <a:p>
            <a:pPr lvl="1" eaLnBrk="1" hangingPunct="1">
              <a:lnSpc>
                <a:spcPct val="100000"/>
              </a:lnSpc>
              <a:spcBef>
                <a:spcPct val="0"/>
              </a:spcBef>
            </a:pPr>
            <a:r>
              <a:rPr lang="en-US" altLang="en-US" dirty="0"/>
              <a:t>High inflation, slow economic growth, high unemployment</a:t>
            </a:r>
          </a:p>
          <a:p>
            <a:pPr eaLnBrk="1" hangingPunct="1">
              <a:lnSpc>
                <a:spcPct val="100000"/>
              </a:lnSpc>
              <a:spcBef>
                <a:spcPct val="0"/>
              </a:spcBef>
            </a:pPr>
            <a:r>
              <a:rPr lang="en-US" altLang="en-US" dirty="0"/>
              <a:t>Causes</a:t>
            </a:r>
          </a:p>
          <a:p>
            <a:pPr lvl="1" eaLnBrk="1" hangingPunct="1">
              <a:lnSpc>
                <a:spcPct val="100000"/>
              </a:lnSpc>
              <a:spcBef>
                <a:spcPct val="0"/>
              </a:spcBef>
            </a:pPr>
            <a:r>
              <a:rPr lang="en-US" altLang="en-US" dirty="0"/>
              <a:t>Increase in spending but not increasing taxes (Great Society &amp; Vietnam)</a:t>
            </a:r>
          </a:p>
          <a:p>
            <a:pPr lvl="1" eaLnBrk="1" hangingPunct="1">
              <a:lnSpc>
                <a:spcPct val="100000"/>
              </a:lnSpc>
              <a:spcBef>
                <a:spcPct val="0"/>
              </a:spcBef>
            </a:pPr>
            <a:r>
              <a:rPr lang="en-US" altLang="en-US" dirty="0"/>
              <a:t>Decline in manufacturing and GDP</a:t>
            </a:r>
          </a:p>
          <a:p>
            <a:pPr lvl="1" eaLnBrk="1" hangingPunct="1">
              <a:lnSpc>
                <a:spcPct val="100000"/>
              </a:lnSpc>
              <a:spcBef>
                <a:spcPct val="0"/>
              </a:spcBef>
            </a:pPr>
            <a:r>
              <a:rPr lang="en-US" altLang="en-US" dirty="0"/>
              <a:t>International competition</a:t>
            </a:r>
          </a:p>
          <a:p>
            <a:pPr lvl="1" eaLnBrk="1" hangingPunct="1">
              <a:lnSpc>
                <a:spcPct val="100000"/>
              </a:lnSpc>
              <a:spcBef>
                <a:spcPct val="0"/>
              </a:spcBef>
            </a:pPr>
            <a:r>
              <a:rPr lang="en-US" altLang="en-US" dirty="0"/>
              <a:t>Nixon takes U.S. off the gold standard</a:t>
            </a:r>
          </a:p>
          <a:p>
            <a:endParaRPr lang="en-US" dirty="0"/>
          </a:p>
        </p:txBody>
      </p:sp>
      <p:sp>
        <p:nvSpPr>
          <p:cNvPr id="4" name="Slide Number Placeholder 3"/>
          <p:cNvSpPr>
            <a:spLocks noGrp="1"/>
          </p:cNvSpPr>
          <p:nvPr>
            <p:ph type="sldNum" sz="quarter" idx="10"/>
          </p:nvPr>
        </p:nvSpPr>
        <p:spPr/>
        <p:txBody>
          <a:bodyPr/>
          <a:lstStyle/>
          <a:p>
            <a:pPr>
              <a:defRPr/>
            </a:pPr>
            <a:fld id="{5F66584F-4383-4F7A-AB32-3026197BD09E}" type="slidenum">
              <a:rPr lang="en-US" altLang="en-US" smtClean="0"/>
              <a:pPr>
                <a:defRPr/>
              </a:pPr>
              <a:t>6</a:t>
            </a:fld>
            <a:endParaRPr lang="en-US" altLang="en-US"/>
          </a:p>
        </p:txBody>
      </p:sp>
    </p:spTree>
    <p:extLst>
      <p:ext uri="{BB962C8B-B14F-4D97-AF65-F5344CB8AC3E}">
        <p14:creationId xmlns:p14="http://schemas.microsoft.com/office/powerpoint/2010/main" val="1819033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cs typeface="MS PGothic" panose="020B0600070205080204" pitchFamily="34" charset="-128"/>
              </a:rPr>
              <a:t>Earth Day is observed on April 22, and is celebrated in more than 192 countries every year.</a:t>
            </a:r>
          </a:p>
          <a:p>
            <a:pPr>
              <a:spcBef>
                <a:spcPct val="0"/>
              </a:spcBef>
            </a:pPr>
            <a:r>
              <a:rPr lang="en-US" altLang="en-US" smtClean="0">
                <a:cs typeface="MS PGothic" panose="020B0600070205080204" pitchFamily="34" charset="-128"/>
              </a:rPr>
              <a:t>Earth Day was founded by United States Senator Gaylord Nelson as an environmental teach-in first held on April 22, 1970.</a:t>
            </a:r>
          </a:p>
          <a:p>
            <a:pPr>
              <a:spcBef>
                <a:spcPct val="0"/>
              </a:spcBef>
            </a:pPr>
            <a:r>
              <a:rPr lang="en-US" altLang="en-US" smtClean="0">
                <a:cs typeface="MS PGothic" panose="020B0600070205080204" pitchFamily="34" charset="-128"/>
              </a:rPr>
              <a:t>Earth Day 2016: Fri. April 22</a:t>
            </a:r>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5C97C6B-DDCB-4850-826E-AB9851AAEB93}" type="slidenum">
              <a:rPr lang="en-US" altLang="en-US" sz="1200"/>
              <a:pPr/>
              <a:t>7</a:t>
            </a:fld>
            <a:endParaRPr lang="en-US" altLang="en-US" sz="1200"/>
          </a:p>
        </p:txBody>
      </p:sp>
    </p:spTree>
    <p:extLst>
      <p:ext uri="{BB962C8B-B14F-4D97-AF65-F5344CB8AC3E}">
        <p14:creationId xmlns:p14="http://schemas.microsoft.com/office/powerpoint/2010/main" val="3280712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eaLnBrk="1" hangingPunct="1">
              <a:buFont typeface="Arial" panose="020B0604020202020204" pitchFamily="34" charset="0"/>
              <a:buChar char="•"/>
            </a:pPr>
            <a:r>
              <a:rPr lang="en-US" altLang="en-US" dirty="0" smtClean="0"/>
              <a:t>Nixon’s </a:t>
            </a:r>
            <a:r>
              <a:rPr lang="en-US" altLang="en-US" dirty="0"/>
              <a:t>“Southern Strategy”: Designed to appeal to conservative white southerners, who traditionally voted Democratic, but were against the civil rights movement</a:t>
            </a:r>
          </a:p>
          <a:p>
            <a:pPr marL="628650" lvl="2" indent="-171450" eaLnBrk="1" hangingPunct="1">
              <a:spcBef>
                <a:spcPct val="0"/>
              </a:spcBef>
              <a:buFont typeface="Arial" panose="020B0604020202020204" pitchFamily="34" charset="0"/>
              <a:buChar char="•"/>
            </a:pPr>
            <a:r>
              <a:rPr lang="en-US" altLang="en-US" dirty="0" smtClean="0"/>
              <a:t>The </a:t>
            </a:r>
            <a:r>
              <a:rPr lang="en-US" altLang="en-US" dirty="0"/>
              <a:t>"Solid South" had voted Democrat since before the Civil War (slavery and segregation) </a:t>
            </a:r>
          </a:p>
          <a:p>
            <a:pPr marL="628650" lvl="2" indent="-171450" eaLnBrk="1" hangingPunct="1">
              <a:spcBef>
                <a:spcPct val="0"/>
              </a:spcBef>
              <a:buFont typeface="Arial" panose="020B0604020202020204" pitchFamily="34" charset="0"/>
              <a:buChar char="•"/>
            </a:pPr>
            <a:r>
              <a:rPr lang="en-US" altLang="en-US" dirty="0"/>
              <a:t>Disillusioned after Civil Rights Act of 1964</a:t>
            </a:r>
          </a:p>
          <a:p>
            <a:pPr marL="628650" lvl="2" indent="-171450" eaLnBrk="1" hangingPunct="1">
              <a:spcBef>
                <a:spcPct val="0"/>
              </a:spcBef>
              <a:buFont typeface="Arial" panose="020B0604020202020204" pitchFamily="34" charset="0"/>
              <a:buChar char="•"/>
            </a:pPr>
            <a:r>
              <a:rPr lang="en-US" altLang="en-US" dirty="0"/>
              <a:t>Nixon exploited racial conflict to get the Southern </a:t>
            </a:r>
            <a:r>
              <a:rPr lang="en-US" altLang="en-US" dirty="0" smtClean="0"/>
              <a:t>vote</a:t>
            </a:r>
          </a:p>
          <a:p>
            <a:pPr marL="1714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smtClean="0"/>
              <a:t>Desegregation Busing: practice of assigning and transporting students to schools so as to redress prior racial segregation of schools, or to overcome the effects of residential segregation on local school demographics.</a:t>
            </a:r>
          </a:p>
          <a:p>
            <a:pPr marL="628650" marR="0" lvl="2"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i="0" dirty="0" smtClean="0"/>
              <a:t>Caused by white-flight</a:t>
            </a:r>
          </a:p>
          <a:p>
            <a:pPr marL="628650" marR="0" lvl="2"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i="1" dirty="0" smtClean="0"/>
              <a:t>Swann v. Charlotte-Mecklenburg Board of Education:</a:t>
            </a:r>
            <a:r>
              <a:rPr lang="en-US" sz="1200" i="1" baseline="0" dirty="0" smtClean="0"/>
              <a:t> </a:t>
            </a:r>
            <a:r>
              <a:rPr lang="en-US" sz="1200" b="0" i="0" kern="1200" dirty="0" smtClean="0">
                <a:solidFill>
                  <a:schemeClr val="tx1"/>
                </a:solidFill>
                <a:effectLst/>
                <a:latin typeface="+mn-lt"/>
                <a:ea typeface="MS PGothic" panose="020B0600070205080204" pitchFamily="34" charset="-128"/>
                <a:cs typeface="+mn-cs"/>
              </a:rPr>
              <a:t>Supreme Court ruled that the federal courts had the discretion to include busing as a desegregation tool to achieve racial balance. While the </a:t>
            </a:r>
            <a:r>
              <a:rPr lang="en-US" sz="1200" b="0" i="1" kern="1200" dirty="0" smtClean="0">
                <a:solidFill>
                  <a:schemeClr val="tx1"/>
                </a:solidFill>
                <a:effectLst/>
                <a:latin typeface="+mn-lt"/>
                <a:ea typeface="MS PGothic" panose="020B0600070205080204" pitchFamily="34" charset="-128"/>
                <a:cs typeface="+mn-cs"/>
              </a:rPr>
              <a:t>Swann</a:t>
            </a:r>
            <a:r>
              <a:rPr lang="en-US" sz="1200" b="0" i="0" kern="1200" dirty="0" smtClean="0">
                <a:solidFill>
                  <a:schemeClr val="tx1"/>
                </a:solidFill>
                <a:effectLst/>
                <a:latin typeface="+mn-lt"/>
                <a:ea typeface="MS PGothic" panose="020B0600070205080204" pitchFamily="34" charset="-128"/>
                <a:cs typeface="+mn-cs"/>
              </a:rPr>
              <a:t> decision addressed </a:t>
            </a:r>
            <a:r>
              <a:rPr lang="en-US" sz="1200" b="0" i="1" kern="1200" dirty="0" smtClean="0">
                <a:solidFill>
                  <a:schemeClr val="tx1"/>
                </a:solidFill>
                <a:effectLst/>
                <a:latin typeface="+mn-lt"/>
                <a:ea typeface="MS PGothic" panose="020B0600070205080204" pitchFamily="34" charset="-128"/>
                <a:cs typeface="+mn-cs"/>
              </a:rPr>
              <a:t>de jure</a:t>
            </a:r>
            <a:r>
              <a:rPr lang="en-US" sz="1200" b="0" i="0" kern="1200" dirty="0" smtClean="0">
                <a:solidFill>
                  <a:schemeClr val="tx1"/>
                </a:solidFill>
                <a:effectLst/>
                <a:latin typeface="+mn-lt"/>
                <a:ea typeface="MS PGothic" panose="020B0600070205080204" pitchFamily="34" charset="-128"/>
                <a:cs typeface="+mn-cs"/>
              </a:rPr>
              <a:t> segregation in the South, it failed to address </a:t>
            </a:r>
            <a:r>
              <a:rPr lang="en-US" sz="1200" b="0" i="1" kern="1200" dirty="0" smtClean="0">
                <a:solidFill>
                  <a:schemeClr val="tx1"/>
                </a:solidFill>
                <a:effectLst/>
                <a:latin typeface="+mn-lt"/>
                <a:ea typeface="MS PGothic" panose="020B0600070205080204" pitchFamily="34" charset="-128"/>
                <a:cs typeface="+mn-cs"/>
              </a:rPr>
              <a:t>de facto</a:t>
            </a:r>
            <a:r>
              <a:rPr lang="en-US" sz="1200" b="0" i="0" kern="1200" dirty="0" smtClean="0">
                <a:solidFill>
                  <a:schemeClr val="tx1"/>
                </a:solidFill>
                <a:effectLst/>
                <a:latin typeface="+mn-lt"/>
                <a:ea typeface="MS PGothic" panose="020B0600070205080204" pitchFamily="34" charset="-128"/>
                <a:cs typeface="+mn-cs"/>
              </a:rPr>
              <a:t> segregation which persisted elsewhere in the country.</a:t>
            </a:r>
            <a:endParaRPr lang="en-US" dirty="0" smtClean="0"/>
          </a:p>
          <a:p>
            <a:pPr marL="1714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smtClean="0"/>
              <a:t>War on Drugs: A campaign, led by the U.S. federal government, with the stated aim being to reduce the illegal drug trade in the United States. The initiative includes a set of drug policies that are intended to discourage the production, distribution, and consumption</a:t>
            </a:r>
            <a:r>
              <a:rPr lang="en-US" baseline="0" dirty="0" smtClean="0"/>
              <a:t> of illegal drugs</a:t>
            </a:r>
          </a:p>
          <a:p>
            <a:pPr marL="628650" marR="0" lvl="2"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aseline="0" dirty="0" smtClean="0"/>
              <a:t>Coined after Nixon </a:t>
            </a:r>
            <a:r>
              <a:rPr lang="en-US" sz="1200" b="0" i="0" kern="1200" dirty="0" smtClean="0">
                <a:solidFill>
                  <a:schemeClr val="tx1"/>
                </a:solidFill>
                <a:effectLst/>
                <a:latin typeface="+mn-lt"/>
                <a:ea typeface="MS PGothic" panose="020B0600070205080204" pitchFamily="34" charset="-128"/>
                <a:cs typeface="+mn-cs"/>
              </a:rPr>
              <a:t>declared drug abuse "public enemy number one“</a:t>
            </a:r>
          </a:p>
          <a:p>
            <a:pPr marL="628650" marR="0" lvl="2"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mn-lt"/>
                <a:ea typeface="MS PGothic" panose="020B0600070205080204" pitchFamily="34" charset="-128"/>
                <a:cs typeface="+mn-cs"/>
              </a:rPr>
              <a:t>directed toward eradication, interdiction, and incarceration</a:t>
            </a:r>
            <a:endParaRPr lang="en-US" dirty="0" smtClean="0"/>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70837C4-CBCD-41EA-BB41-7A8797B1C4D9}" type="slidenum">
              <a:rPr lang="en-US" altLang="en-US" smtClean="0"/>
              <a:pPr>
                <a:spcBef>
                  <a:spcPct val="0"/>
                </a:spcBef>
              </a:pPr>
              <a:t>8</a:t>
            </a:fld>
            <a:endParaRPr lang="en-US" altLang="en-US"/>
          </a:p>
        </p:txBody>
      </p:sp>
    </p:spTree>
    <p:extLst>
      <p:ext uri="{BB962C8B-B14F-4D97-AF65-F5344CB8AC3E}">
        <p14:creationId xmlns:p14="http://schemas.microsoft.com/office/powerpoint/2010/main" val="382454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0" indent="-171450" eaLnBrk="1" hangingPunct="1">
              <a:buFont typeface="Arial" panose="020B0604020202020204" pitchFamily="34" charset="0"/>
              <a:buChar char="•"/>
            </a:pPr>
            <a:r>
              <a:rPr lang="en-US" altLang="en-US" dirty="0" smtClean="0"/>
              <a:t>Shirley Chisolm (D): First African American to run for a major party nomination</a:t>
            </a:r>
          </a:p>
          <a:p>
            <a:pPr marL="171450" indent="-171450" eaLnBrk="1" hangingPunct="1">
              <a:buFont typeface="Arial" panose="020B0604020202020204" pitchFamily="34" charset="0"/>
              <a:buChar char="•"/>
            </a:pPr>
            <a:r>
              <a:rPr lang="en-US" altLang="en-US" dirty="0" smtClean="0"/>
              <a:t>Richard Nixon (R) v. George McGovern (D, SD)</a:t>
            </a:r>
          </a:p>
          <a:p>
            <a:pPr marL="628650" marR="0" lvl="1"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smtClean="0"/>
              <a:t>McGovern ran an anti-war campaign, but was handicapped by his outsider status and firing of VP nominee</a:t>
            </a:r>
          </a:p>
          <a:p>
            <a:pPr marL="628650" lvl="1" indent="-171450" eaLnBrk="1" hangingPunct="1">
              <a:spcBef>
                <a:spcPct val="0"/>
              </a:spcBef>
              <a:buFont typeface="Arial" panose="020B0604020202020204" pitchFamily="34" charset="0"/>
              <a:buChar char="•"/>
            </a:pPr>
            <a:r>
              <a:rPr lang="en-US" altLang="en-US" dirty="0" smtClean="0"/>
              <a:t>Nixon </a:t>
            </a:r>
            <a:r>
              <a:rPr lang="en-US" altLang="en-US" dirty="0"/>
              <a:t>won 520 to 17 Electoral votes</a:t>
            </a:r>
          </a:p>
          <a:p>
            <a:pPr marL="171450" indent="-171450" eaLnBrk="1" hangingPunct="1">
              <a:spcBef>
                <a:spcPct val="0"/>
              </a:spcBef>
              <a:buFont typeface="Arial" panose="020B0604020202020204" pitchFamily="34" charset="0"/>
              <a:buChar char="•"/>
            </a:pP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70837C4-CBCD-41EA-BB41-7A8797B1C4D9}" type="slidenum">
              <a:rPr lang="en-US" altLang="en-US" smtClean="0"/>
              <a:pPr>
                <a:spcBef>
                  <a:spcPct val="0"/>
                </a:spcBef>
              </a:pPr>
              <a:t>9</a:t>
            </a:fld>
            <a:endParaRPr lang="en-US" altLang="en-US"/>
          </a:p>
        </p:txBody>
      </p:sp>
    </p:spTree>
    <p:extLst>
      <p:ext uri="{BB962C8B-B14F-4D97-AF65-F5344CB8AC3E}">
        <p14:creationId xmlns:p14="http://schemas.microsoft.com/office/powerpoint/2010/main" val="1782865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Nixon was the first American to visit China in 25 years</a:t>
            </a:r>
          </a:p>
          <a:p>
            <a:pPr eaLnBrk="1" hangingPunct="1">
              <a:spcBef>
                <a:spcPct val="0"/>
              </a:spcBef>
            </a:pPr>
            <a:r>
              <a:rPr lang="en-US" altLang="en-US" i="1" dirty="0">
                <a:solidFill>
                  <a:schemeClr val="bg1"/>
                </a:solidFill>
              </a:rPr>
              <a:t>“We want the Chinese with us when we sit down and negotiate with the Russians.”</a:t>
            </a:r>
          </a:p>
          <a:p>
            <a:pPr eaLnBrk="1" hangingPunct="1">
              <a:spcBef>
                <a:spcPct val="0"/>
              </a:spcBef>
            </a:pPr>
            <a:r>
              <a:rPr lang="en-US" altLang="en-US" dirty="0"/>
              <a:t>April 1971 - Accidental meeting of Zhuang Zedong and Glenn Cowan</a:t>
            </a:r>
          </a:p>
          <a:p>
            <a:pPr eaLnBrk="1" hangingPunct="1">
              <a:spcBef>
                <a:spcPct val="0"/>
              </a:spcBef>
            </a:pPr>
            <a:r>
              <a:rPr lang="en-US" altLang="en-US" dirty="0"/>
              <a:t>August 1971 - Journalists and table tennis players from the US become the first Americans to step foot in China since 1949</a:t>
            </a:r>
          </a:p>
          <a:p>
            <a:pPr eaLnBrk="1" hangingPunct="1">
              <a:spcBef>
                <a:spcPct val="0"/>
              </a:spcBef>
            </a:pPr>
            <a:r>
              <a:rPr lang="en-US" altLang="en-US" sz="2600" dirty="0"/>
              <a:t>Strategic Arms Limitation Treaty (SALT, 1969) – a series of arms-reduction negotiations between the US and USSR</a:t>
            </a:r>
          </a:p>
          <a:p>
            <a:pPr lvl="1" eaLnBrk="1" hangingPunct="1">
              <a:spcBef>
                <a:spcPct val="0"/>
              </a:spcBef>
            </a:pPr>
            <a:r>
              <a:rPr lang="en-US" altLang="en-US" sz="2400" dirty="0"/>
              <a:t>SALT I signed by Nixon and Brezhnev</a:t>
            </a:r>
          </a:p>
          <a:p>
            <a:pPr lvl="1" eaLnBrk="1" hangingPunct="1">
              <a:lnSpc>
                <a:spcPct val="90000"/>
              </a:lnSpc>
              <a:spcBef>
                <a:spcPct val="0"/>
              </a:spcBef>
            </a:pPr>
            <a:r>
              <a:rPr lang="en-US" altLang="en-US" sz="2400" dirty="0"/>
              <a:t>Congress refused to sign the SALT II treaty after the Soviets invaded Afghanistan</a:t>
            </a:r>
          </a:p>
          <a:p>
            <a:pPr eaLnBrk="1" hangingPunct="1">
              <a:lnSpc>
                <a:spcPct val="90000"/>
              </a:lnSpc>
              <a:spcBef>
                <a:spcPct val="0"/>
              </a:spcBef>
            </a:pPr>
            <a:r>
              <a:rPr lang="en-US" altLang="en-US" sz="2600" dirty="0"/>
              <a:t>Tensions arose as many countries began stockpiling nuclear weapons</a:t>
            </a:r>
          </a:p>
          <a:p>
            <a:pPr eaLnBrk="1" hangingPunct="1">
              <a:spcBef>
                <a:spcPct val="0"/>
              </a:spcBef>
            </a:pPr>
            <a:endParaRPr lang="en-US" altLang="en-US" dirty="0"/>
          </a:p>
          <a:p>
            <a:pPr eaLnBrk="1" hangingPunct="1">
              <a:spcBef>
                <a:spcPct val="0"/>
              </a:spcBef>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460C28A-F0DA-4887-A5B5-3C1E7EC2BAD5}"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528693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347F494E-1AB7-432E-A1A2-5C3507F87B74}" type="datetimeFigureOut">
              <a:rPr lang="en-US" smtClean="0"/>
              <a:pPr/>
              <a:t>5/10/2019</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BFD331C8-F5F5-4E6E-89E9-9E3ED7458F39}"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94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7F494E-1AB7-432E-A1A2-5C3507F87B74}"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331C8-F5F5-4E6E-89E9-9E3ED7458F39}" type="slidenum">
              <a:rPr lang="en-US" smtClean="0"/>
              <a:pPr/>
              <a:t>‹#›</a:t>
            </a:fld>
            <a:endParaRPr lang="en-US"/>
          </a:p>
        </p:txBody>
      </p:sp>
    </p:spTree>
    <p:extLst>
      <p:ext uri="{BB962C8B-B14F-4D97-AF65-F5344CB8AC3E}">
        <p14:creationId xmlns:p14="http://schemas.microsoft.com/office/powerpoint/2010/main" val="36644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7F494E-1AB7-432E-A1A2-5C3507F87B74}"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331C8-F5F5-4E6E-89E9-9E3ED7458F39}" type="slidenum">
              <a:rPr lang="en-US" smtClean="0"/>
              <a:pPr/>
              <a:t>‹#›</a:t>
            </a:fld>
            <a:endParaRPr lang="en-US"/>
          </a:p>
        </p:txBody>
      </p:sp>
    </p:spTree>
    <p:extLst>
      <p:ext uri="{BB962C8B-B14F-4D97-AF65-F5344CB8AC3E}">
        <p14:creationId xmlns:p14="http://schemas.microsoft.com/office/powerpoint/2010/main" val="188012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7F494E-1AB7-432E-A1A2-5C3507F87B74}" type="datetimeFigureOut">
              <a:rPr lang="en-US" smtClean="0"/>
              <a:pPr/>
              <a:t>5/10/2019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D331C8-F5F5-4E6E-89E9-9E3ED7458F39}" type="slidenum">
              <a:rPr lang="en-US" smtClean="0"/>
              <a:pPr/>
              <a:t>‹#›</a:t>
            </a:fld>
            <a:endParaRPr lang="en-US"/>
          </a:p>
        </p:txBody>
      </p:sp>
    </p:spTree>
    <p:extLst>
      <p:ext uri="{BB962C8B-B14F-4D97-AF65-F5344CB8AC3E}">
        <p14:creationId xmlns:p14="http://schemas.microsoft.com/office/powerpoint/2010/main" val="359602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347F494E-1AB7-432E-A1A2-5C3507F87B74}" type="datetimeFigureOut">
              <a:rPr lang="en-US" smtClean="0"/>
              <a:pPr/>
              <a:t>5/10/2019</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BFD331C8-F5F5-4E6E-89E9-9E3ED7458F39}" type="slidenum">
              <a:rPr lang="en-US" smtClean="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699191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7F494E-1AB7-432E-A1A2-5C3507F87B74}" type="datetimeFigureOut">
              <a:rPr lang="en-US" smtClean="0"/>
              <a:pPr/>
              <a:t>5/10/2019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D331C8-F5F5-4E6E-89E9-9E3ED7458F39}" type="slidenum">
              <a:rPr lang="en-US" smtClean="0"/>
              <a:pPr/>
              <a:t>‹#›</a:t>
            </a:fld>
            <a:endParaRPr lang="en-US"/>
          </a:p>
        </p:txBody>
      </p:sp>
    </p:spTree>
    <p:extLst>
      <p:ext uri="{BB962C8B-B14F-4D97-AF65-F5344CB8AC3E}">
        <p14:creationId xmlns:p14="http://schemas.microsoft.com/office/powerpoint/2010/main" val="323646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7F494E-1AB7-432E-A1A2-5C3507F87B74}" type="datetimeFigureOut">
              <a:rPr lang="en-US" smtClean="0"/>
              <a:pPr/>
              <a:t>5/10/2019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D331C8-F5F5-4E6E-89E9-9E3ED7458F39}" type="slidenum">
              <a:rPr lang="en-US" smtClean="0"/>
              <a:pPr/>
              <a:t>‹#›</a:t>
            </a:fld>
            <a:endParaRPr lang="en-US"/>
          </a:p>
        </p:txBody>
      </p:sp>
    </p:spTree>
    <p:extLst>
      <p:ext uri="{BB962C8B-B14F-4D97-AF65-F5344CB8AC3E}">
        <p14:creationId xmlns:p14="http://schemas.microsoft.com/office/powerpoint/2010/main" val="159126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7F494E-1AB7-432E-A1A2-5C3507F87B74}" type="datetimeFigureOut">
              <a:rPr lang="en-US" smtClean="0"/>
              <a:pPr/>
              <a:t>5/10/2019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D331C8-F5F5-4E6E-89E9-9E3ED7458F39}" type="slidenum">
              <a:rPr lang="en-US" smtClean="0"/>
              <a:pPr/>
              <a:t>‹#›</a:t>
            </a:fld>
            <a:endParaRPr lang="en-US"/>
          </a:p>
        </p:txBody>
      </p:sp>
    </p:spTree>
    <p:extLst>
      <p:ext uri="{BB962C8B-B14F-4D97-AF65-F5344CB8AC3E}">
        <p14:creationId xmlns:p14="http://schemas.microsoft.com/office/powerpoint/2010/main" val="118780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7F494E-1AB7-432E-A1A2-5C3507F87B74}" type="datetimeFigureOut">
              <a:rPr lang="en-US" smtClean="0"/>
              <a:pPr/>
              <a:t>5/10/2019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D331C8-F5F5-4E6E-89E9-9E3ED7458F39}" type="slidenum">
              <a:rPr lang="en-US" smtClean="0"/>
              <a:pPr/>
              <a:t>‹#›</a:t>
            </a:fld>
            <a:endParaRPr lang="en-US"/>
          </a:p>
        </p:txBody>
      </p:sp>
    </p:spTree>
    <p:extLst>
      <p:ext uri="{BB962C8B-B14F-4D97-AF65-F5344CB8AC3E}">
        <p14:creationId xmlns:p14="http://schemas.microsoft.com/office/powerpoint/2010/main" val="271167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051" y="6375679"/>
            <a:ext cx="1233355" cy="348462"/>
          </a:xfrm>
        </p:spPr>
        <p:txBody>
          <a:bodyPr/>
          <a:lstStyle/>
          <a:p>
            <a:fld id="{347F494E-1AB7-432E-A1A2-5C3507F87B74}" type="datetimeFigureOut">
              <a:rPr lang="en-US" smtClean="0"/>
              <a:pPr/>
              <a:t>5/10/2019</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BFD331C8-F5F5-4E6E-89E9-9E3ED7458F39}" type="slidenum">
              <a:rPr lang="en-US" smtClean="0"/>
              <a:pPr/>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064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65950" y="6375679"/>
            <a:ext cx="1232456" cy="348462"/>
          </a:xfrm>
        </p:spPr>
        <p:txBody>
          <a:bodyPr/>
          <a:lstStyle/>
          <a:p>
            <a:fld id="{347F494E-1AB7-432E-A1A2-5C3507F87B74}" type="datetimeFigureOut">
              <a:rPr lang="en-US" smtClean="0"/>
              <a:pPr/>
              <a:t>5/10/2019</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BFD331C8-F5F5-4E6E-89E9-9E3ED7458F39}" type="slidenum">
              <a:rPr lang="en-US" smtClean="0"/>
              <a:pPr/>
              <a:t>‹#›</a:t>
            </a:fld>
            <a:endParaRPr lang="en-US"/>
          </a:p>
        </p:txBody>
      </p:sp>
    </p:spTree>
    <p:extLst>
      <p:ext uri="{BB962C8B-B14F-4D97-AF65-F5344CB8AC3E}">
        <p14:creationId xmlns:p14="http://schemas.microsoft.com/office/powerpoint/2010/main" val="140258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347F494E-1AB7-432E-A1A2-5C3507F87B74}" type="datetimeFigureOut">
              <a:rPr lang="en-US" smtClean="0"/>
              <a:pPr/>
              <a:t>5/10/2019</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BFD331C8-F5F5-4E6E-89E9-9E3ED7458F39}" type="slidenum">
              <a:rPr lang="en-US" smtClean="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68352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pos="1056" userDrawn="1">
          <p15:clr>
            <a:srgbClr val="F26B43"/>
          </p15:clr>
        </p15:guide>
        <p15:guide id="8" pos="9600" userDrawn="1">
          <p15:clr>
            <a:srgbClr val="F26B43"/>
          </p15:clr>
        </p15:guide>
        <p15:guide id="9" pos="792" userDrawn="1">
          <p15:clr>
            <a:srgbClr val="F26B43"/>
          </p15:clr>
        </p15:guide>
        <p15:guide id="10" pos="7200" userDrawn="1">
          <p15:clr>
            <a:srgbClr val="F26B43"/>
          </p15:clr>
        </p15:guide>
        <p15:guide id="11" orient="horz" pos="4008" userDrawn="1">
          <p15:clr>
            <a:srgbClr val="F26B43"/>
          </p15:clr>
        </p15:guide>
        <p15:guide id="12" orient="horz" pos="1440" userDrawn="1">
          <p15:clr>
            <a:srgbClr val="F26B43"/>
          </p15:clr>
        </p15:guide>
        <p15:guide id="13" orient="horz" pos="3720" userDrawn="1">
          <p15:clr>
            <a:srgbClr val="F26B43"/>
          </p15:clr>
        </p15:guide>
        <p15:guide id="14"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hyperlink" Target="https://screen.yahoo.com/chevy-chase-first-ford-impression-000000832.html" TargetMode="External"/><Relationship Id="rId5" Type="http://schemas.openxmlformats.org/officeDocument/2006/relationships/image" Target="../media/image63.jpeg"/><Relationship Id="rId10" Type="http://schemas.openxmlformats.org/officeDocument/2006/relationships/image" Target="../media/image67.jpeg"/><Relationship Id="rId4" Type="http://schemas.openxmlformats.org/officeDocument/2006/relationships/image" Target="../media/image62.pn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s://www.youtube.com/watch?v=ZBiH5fsKJB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s://www.youtube.com/watch?v=1IlRVy7oZ58" TargetMode="External"/><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hyperlink" Target="http://www.time.com/time/video/player/0,32068,45950304001_1931954,00.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1.jpeg"/><Relationship Id="rId18" Type="http://schemas.openxmlformats.org/officeDocument/2006/relationships/image" Target="../media/image106.jpeg"/><Relationship Id="rId26" Type="http://schemas.openxmlformats.org/officeDocument/2006/relationships/image" Target="../media/image113.jpeg"/><Relationship Id="rId3" Type="http://schemas.openxmlformats.org/officeDocument/2006/relationships/image" Target="../media/image93.jpeg"/><Relationship Id="rId21" Type="http://schemas.openxmlformats.org/officeDocument/2006/relationships/image" Target="../media/image108.png"/><Relationship Id="rId7" Type="http://schemas.openxmlformats.org/officeDocument/2006/relationships/image" Target="../media/image97.jpeg"/><Relationship Id="rId12" Type="http://schemas.openxmlformats.org/officeDocument/2006/relationships/hyperlink" Target="https://www.youtube.com/watch?v=jjhzhK2zryg" TargetMode="External"/><Relationship Id="rId17" Type="http://schemas.openxmlformats.org/officeDocument/2006/relationships/image" Target="../media/image105.jpeg"/><Relationship Id="rId25" Type="http://schemas.openxmlformats.org/officeDocument/2006/relationships/image" Target="../media/image112.jpeg"/><Relationship Id="rId2" Type="http://schemas.openxmlformats.org/officeDocument/2006/relationships/image" Target="../media/image92.jpeg"/><Relationship Id="rId16" Type="http://schemas.openxmlformats.org/officeDocument/2006/relationships/image" Target="../media/image104.jpeg"/><Relationship Id="rId20" Type="http://schemas.openxmlformats.org/officeDocument/2006/relationships/image" Target="../media/image107.jpeg"/><Relationship Id="rId29"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0.jpeg"/><Relationship Id="rId24" Type="http://schemas.openxmlformats.org/officeDocument/2006/relationships/image" Target="../media/image111.png"/><Relationship Id="rId5" Type="http://schemas.openxmlformats.org/officeDocument/2006/relationships/image" Target="../media/image95.jpeg"/><Relationship Id="rId15" Type="http://schemas.openxmlformats.org/officeDocument/2006/relationships/image" Target="../media/image103.jpeg"/><Relationship Id="rId23" Type="http://schemas.openxmlformats.org/officeDocument/2006/relationships/image" Target="../media/image110.png"/><Relationship Id="rId28" Type="http://schemas.openxmlformats.org/officeDocument/2006/relationships/image" Target="../media/image115.jpeg"/><Relationship Id="rId10" Type="http://schemas.openxmlformats.org/officeDocument/2006/relationships/image" Target="../media/image99.jpeg"/><Relationship Id="rId19" Type="http://schemas.openxmlformats.org/officeDocument/2006/relationships/hyperlink" Target="https://www.youtube.com/watch?v=upvZdVK913I" TargetMode="External"/><Relationship Id="rId4" Type="http://schemas.openxmlformats.org/officeDocument/2006/relationships/image" Target="../media/image94.jpeg"/><Relationship Id="rId9" Type="http://schemas.openxmlformats.org/officeDocument/2006/relationships/hyperlink" Target="https://www.youtube.com/watch?v=iztvQI9rexo" TargetMode="External"/><Relationship Id="rId14" Type="http://schemas.openxmlformats.org/officeDocument/2006/relationships/image" Target="../media/image102.jpeg"/><Relationship Id="rId22" Type="http://schemas.openxmlformats.org/officeDocument/2006/relationships/image" Target="../media/image109.png"/><Relationship Id="rId27" Type="http://schemas.openxmlformats.org/officeDocument/2006/relationships/image" Target="../media/image114.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hyperlink" Target="https://www.youtube.com/watch?v=ZBiH5fsKJB8"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gif"/><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png"/><Relationship Id="rId7" Type="http://schemas.openxmlformats.org/officeDocument/2006/relationships/hyperlink" Target="https://www.youtube.com/watch?v=UiprVX4os2Y"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11" Type="http://schemas.microsoft.com/office/2007/relationships/hdphoto" Target="../media/hdphoto4.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hyperlink" Target="https://www.youtube.com/watch?v=y3JCX3WxBik" TargetMode="External"/><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Stagnant Seventies</a:t>
            </a:r>
            <a:endParaRPr lang="en-US" dirty="0"/>
          </a:p>
        </p:txBody>
      </p:sp>
      <p:sp>
        <p:nvSpPr>
          <p:cNvPr id="3" name="Subtitle 2"/>
          <p:cNvSpPr>
            <a:spLocks noGrp="1"/>
          </p:cNvSpPr>
          <p:nvPr>
            <p:ph type="subTitle" idx="1"/>
          </p:nvPr>
        </p:nvSpPr>
        <p:spPr/>
        <p:txBody>
          <a:bodyPr>
            <a:normAutofit/>
          </a:bodyPr>
          <a:lstStyle/>
          <a:p>
            <a:r>
              <a:rPr lang="en-US" sz="2400" dirty="0"/>
              <a:t>America Screeches to a Halt</a:t>
            </a:r>
            <a:endParaRPr lang="en-US" sz="2400" dirty="0"/>
          </a:p>
        </p:txBody>
      </p:sp>
    </p:spTree>
    <p:extLst>
      <p:ext uri="{BB962C8B-B14F-4D97-AF65-F5344CB8AC3E}">
        <p14:creationId xmlns:p14="http://schemas.microsoft.com/office/powerpoint/2010/main" val="33492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hotographsofamericanhistory.files.wordpress.com/2009/08/nixonchina.jpg"/>
          <p:cNvPicPr>
            <a:picLocks noChangeAspect="1" noChangeArrowheads="1"/>
          </p:cNvPicPr>
          <p:nvPr/>
        </p:nvPicPr>
        <p:blipFill rotWithShape="1">
          <a:blip r:embed="rId3">
            <a:extLst>
              <a:ext uri="{28A0092B-C50C-407E-A947-70E740481C1C}">
                <a14:useLocalDpi xmlns:a14="http://schemas.microsoft.com/office/drawing/2010/main" val="0"/>
              </a:ext>
            </a:extLst>
          </a:blip>
          <a:srcRect b="10679"/>
          <a:stretch/>
        </p:blipFill>
        <p:spPr bwMode="auto">
          <a:xfrm>
            <a:off x="-14207" y="0"/>
            <a:ext cx="59896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45040" y="188913"/>
            <a:ext cx="5759369" cy="1492250"/>
          </a:xfrm>
        </p:spPr>
        <p:txBody>
          <a:bodyPr>
            <a:noAutofit/>
          </a:bodyPr>
          <a:lstStyle/>
          <a:p>
            <a:pPr eaLnBrk="1" fontAlgn="auto" hangingPunct="1">
              <a:spcAft>
                <a:spcPts val="0"/>
              </a:spcAft>
              <a:defRPr/>
            </a:pPr>
            <a:r>
              <a:rPr lang="en-US" dirty="0"/>
              <a:t>NIXON AND THE COLD WAR</a:t>
            </a:r>
          </a:p>
        </p:txBody>
      </p:sp>
      <p:sp>
        <p:nvSpPr>
          <p:cNvPr id="3" name="Content Placeholder 2"/>
          <p:cNvSpPr>
            <a:spLocks noGrp="1"/>
          </p:cNvSpPr>
          <p:nvPr>
            <p:ph idx="1"/>
          </p:nvPr>
        </p:nvSpPr>
        <p:spPr>
          <a:xfrm>
            <a:off x="6145040" y="1681162"/>
            <a:ext cx="5589760" cy="4948237"/>
          </a:xfrm>
          <a:extLst/>
        </p:spPr>
        <p:txBody>
          <a:bodyPr rtlCol="0">
            <a:noAutofit/>
          </a:bodyPr>
          <a:lstStyle/>
          <a:p>
            <a:pPr>
              <a:lnSpc>
                <a:spcPct val="100000"/>
              </a:lnSpc>
              <a:spcBef>
                <a:spcPts val="0"/>
              </a:spcBef>
              <a:spcAft>
                <a:spcPts val="600"/>
              </a:spcAft>
              <a:buClrTx/>
              <a:defRPr/>
            </a:pPr>
            <a:r>
              <a:rPr lang="en-US" sz="3200" dirty="0"/>
              <a:t>Détente: A lessening of tensions between the US, China, and the USSR</a:t>
            </a:r>
          </a:p>
          <a:p>
            <a:pPr lvl="1">
              <a:lnSpc>
                <a:spcPct val="100000"/>
              </a:lnSpc>
              <a:spcBef>
                <a:spcPts val="0"/>
              </a:spcBef>
              <a:spcAft>
                <a:spcPts val="600"/>
              </a:spcAft>
              <a:buClrTx/>
              <a:defRPr/>
            </a:pPr>
            <a:r>
              <a:rPr lang="en-US" sz="2800" dirty="0"/>
              <a:t>Henry Kissinger</a:t>
            </a:r>
          </a:p>
          <a:p>
            <a:pPr lvl="1">
              <a:lnSpc>
                <a:spcPct val="100000"/>
              </a:lnSpc>
              <a:spcBef>
                <a:spcPts val="0"/>
              </a:spcBef>
              <a:spcAft>
                <a:spcPts val="600"/>
              </a:spcAft>
              <a:buClrTx/>
              <a:defRPr/>
            </a:pPr>
            <a:r>
              <a:rPr lang="en-US" sz="2800" dirty="0"/>
              <a:t>Improved relations for nearly a decade</a:t>
            </a:r>
          </a:p>
          <a:p>
            <a:pPr>
              <a:lnSpc>
                <a:spcPct val="100000"/>
              </a:lnSpc>
              <a:spcBef>
                <a:spcPts val="0"/>
              </a:spcBef>
              <a:spcAft>
                <a:spcPts val="600"/>
              </a:spcAft>
              <a:buClrTx/>
              <a:defRPr/>
            </a:pPr>
            <a:r>
              <a:rPr lang="en-US" sz="3200" dirty="0"/>
              <a:t>SALT Treaty (Strategic Arms Limitation Treaty, 1969)</a:t>
            </a:r>
          </a:p>
          <a:p>
            <a:pPr lvl="1">
              <a:lnSpc>
                <a:spcPct val="100000"/>
              </a:lnSpc>
              <a:spcBef>
                <a:spcPts val="0"/>
              </a:spcBef>
              <a:spcAft>
                <a:spcPts val="600"/>
              </a:spcAft>
              <a:buClrTx/>
              <a:defRPr/>
            </a:pPr>
            <a:r>
              <a:rPr lang="en-US" sz="2800" dirty="0"/>
              <a:t>Signed by Nixon and Leonid Brezhnev</a:t>
            </a:r>
          </a:p>
        </p:txBody>
      </p:sp>
      <p:pic>
        <p:nvPicPr>
          <p:cNvPr id="5124" name="Picture 4" descr="http://cdn.history.com/sites/2/2013/11/henry-kissinger-hero-AB.jpeg"/>
          <p:cNvPicPr>
            <a:picLocks noChangeAspect="1" noChangeArrowheads="1"/>
          </p:cNvPicPr>
          <p:nvPr/>
        </p:nvPicPr>
        <p:blipFill rotWithShape="1">
          <a:blip r:embed="rId4">
            <a:extLst>
              <a:ext uri="{28A0092B-C50C-407E-A947-70E740481C1C}">
                <a14:useLocalDpi xmlns:a14="http://schemas.microsoft.com/office/drawing/2010/main" val="0"/>
              </a:ext>
            </a:extLst>
          </a:blip>
          <a:srcRect l="16152" t="5999" r="14387" b="14001"/>
          <a:stretch/>
        </p:blipFill>
        <p:spPr bwMode="auto">
          <a:xfrm>
            <a:off x="152400" y="123759"/>
            <a:ext cx="1904999" cy="16422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5122" name="Picture 2" descr="http://media-2.web.britannica.com/eb-media/54/62054-004-2F39436D.jpg"/>
          <p:cNvPicPr>
            <a:picLocks noChangeAspect="1" noChangeArrowheads="1"/>
          </p:cNvPicPr>
          <p:nvPr/>
        </p:nvPicPr>
        <p:blipFill rotWithShape="1">
          <a:blip r:embed="rId5">
            <a:extLst>
              <a:ext uri="{28A0092B-C50C-407E-A947-70E740481C1C}">
                <a14:useLocalDpi xmlns:a14="http://schemas.microsoft.com/office/drawing/2010/main" val="0"/>
              </a:ext>
            </a:extLst>
          </a:blip>
          <a:srcRect l="3975" t="2666" r="6276" b="1334"/>
          <a:stretch/>
        </p:blipFill>
        <p:spPr bwMode="auto">
          <a:xfrm>
            <a:off x="1875566" y="254290"/>
            <a:ext cx="1477234" cy="19834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1026" name="Picture 2" descr="Image result for glen cowan and zhuang zedong ping pong"/>
          <p:cNvPicPr>
            <a:picLocks noChangeAspect="1" noChangeArrowheads="1"/>
          </p:cNvPicPr>
          <p:nvPr/>
        </p:nvPicPr>
        <p:blipFill rotWithShape="1">
          <a:blip r:embed="rId6">
            <a:extLst>
              <a:ext uri="{28A0092B-C50C-407E-A947-70E740481C1C}">
                <a14:useLocalDpi xmlns:a14="http://schemas.microsoft.com/office/drawing/2010/main" val="0"/>
              </a:ext>
            </a:extLst>
          </a:blip>
          <a:srcRect l="-284" t="10772" r="1515" b="8506"/>
          <a:stretch/>
        </p:blipFill>
        <p:spPr bwMode="auto">
          <a:xfrm>
            <a:off x="-35170" y="-29308"/>
            <a:ext cx="12227170" cy="6887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97866">
            <a:off x="9170181" y="2978219"/>
            <a:ext cx="2875490" cy="3788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5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par>
                                <p:cTn id="16" presetID="1" presetClass="exit" presetSubtype="0" fill="hold" nodeType="withEffect">
                                  <p:stCondLst>
                                    <p:cond delay="0"/>
                                  </p:stCondLst>
                                  <p:childTnLst>
                                    <p:set>
                                      <p:cBhvr>
                                        <p:cTn id="17" dur="1" fill="hold">
                                          <p:stCondLst>
                                            <p:cond delay="0"/>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circle(in)">
                                      <p:cBhvr>
                                        <p:cTn id="25" dur="1000"/>
                                        <p:tgtEl>
                                          <p:spTgt spid="512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0" dur="500"/>
                                        <p:tgtEl>
                                          <p:spTgt spid="3">
                                            <p:txEl>
                                              <p:pRg st="4" end="4"/>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5122"/>
                                        </p:tgtEl>
                                        <p:attrNameLst>
                                          <p:attrName>style.visibility</p:attrName>
                                        </p:attrNameLst>
                                      </p:cBhvr>
                                      <p:to>
                                        <p:strVal val="visible"/>
                                      </p:to>
                                    </p:set>
                                    <p:animEffect transition="in" filter="circle(in)">
                                      <p:cBhvr>
                                        <p:cTn id="43"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s-media-cache-ak0.pinimg.com/736x/ec/57/bb/ec57bb4752b69fbf3a73a4e66c70f9b9.jpg"/>
          <p:cNvPicPr>
            <a:picLocks noChangeAspect="1" noChangeArrowheads="1"/>
          </p:cNvPicPr>
          <p:nvPr/>
        </p:nvPicPr>
        <p:blipFill rotWithShape="1">
          <a:blip r:embed="rId3">
            <a:extLst>
              <a:ext uri="{28A0092B-C50C-407E-A947-70E740481C1C}">
                <a14:useLocalDpi xmlns:a14="http://schemas.microsoft.com/office/drawing/2010/main" val="0"/>
              </a:ext>
            </a:extLst>
          </a:blip>
          <a:srcRect t="4638" r="-20" b="11881"/>
          <a:stretch/>
        </p:blipFill>
        <p:spPr bwMode="auto">
          <a:xfrm>
            <a:off x="0" y="0"/>
            <a:ext cx="1219199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46978" y="457200"/>
            <a:ext cx="10178322" cy="1492132"/>
          </a:xfrm>
        </p:spPr>
        <p:txBody>
          <a:bodyPr wrap="square" numCol="1" anchorCtr="0" compatLnSpc="1">
            <a:prstTxWarp prst="textNoShape">
              <a:avLst/>
            </a:prstTxWarp>
            <a:normAutofit/>
          </a:bodyPr>
          <a:lstStyle/>
          <a:p>
            <a:pPr algn="r" eaLnBrk="1" hangingPunct="1">
              <a:defRPr/>
            </a:pPr>
            <a:r>
              <a:rPr lang="en-US" altLang="en-US" sz="6000" cap="none" spc="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‘73 OIL EMBARGO</a:t>
            </a:r>
          </a:p>
        </p:txBody>
      </p:sp>
      <p:sp>
        <p:nvSpPr>
          <p:cNvPr id="3" name="Content Placeholder 2"/>
          <p:cNvSpPr>
            <a:spLocks noGrp="1"/>
          </p:cNvSpPr>
          <p:nvPr>
            <p:ph idx="1"/>
          </p:nvPr>
        </p:nvSpPr>
        <p:spPr>
          <a:xfrm>
            <a:off x="533400" y="1371600"/>
            <a:ext cx="11125200" cy="4507993"/>
          </a:xfrm>
          <a:extLst/>
        </p:spPr>
        <p:txBody>
          <a:bodyPr rtlCol="0">
            <a:noAutofit/>
          </a:bodyPr>
          <a:lstStyle/>
          <a:p>
            <a:pPr>
              <a:lnSpc>
                <a:spcPct val="100000"/>
              </a:lnSpc>
              <a:spcBef>
                <a:spcPts val="0"/>
              </a:spcBef>
              <a:spcAft>
                <a:spcPts val="600"/>
              </a:spcAft>
              <a:buClr>
                <a:schemeClr val="bg1"/>
              </a:buClr>
            </a:pPr>
            <a:r>
              <a:rPr lang="en-US" sz="3600" dirty="0">
                <a:solidFill>
                  <a:schemeClr val="bg1"/>
                </a:solidFill>
                <a:effectLst>
                  <a:glow rad="101600">
                    <a:schemeClr val="tx1">
                      <a:lumMod val="85000"/>
                      <a:lumOff val="15000"/>
                      <a:alpha val="60000"/>
                    </a:schemeClr>
                  </a:glow>
                </a:effectLst>
              </a:rPr>
              <a:t>U.S. backs Israel in two wars against Arab Muslim </a:t>
            </a:r>
            <a:r>
              <a:rPr lang="en-US" sz="3600" dirty="0" smtClean="0">
                <a:solidFill>
                  <a:schemeClr val="bg1"/>
                </a:solidFill>
                <a:effectLst>
                  <a:glow rad="101600">
                    <a:schemeClr val="tx1">
                      <a:lumMod val="85000"/>
                      <a:lumOff val="15000"/>
                      <a:alpha val="60000"/>
                    </a:schemeClr>
                  </a:glow>
                </a:effectLst>
              </a:rPr>
              <a:t>countries and their Soviet allies</a:t>
            </a:r>
            <a:endParaRPr lang="en-US" sz="3600" dirty="0">
              <a:solidFill>
                <a:schemeClr val="bg1"/>
              </a:solidFill>
              <a:effectLst>
                <a:glow rad="101600">
                  <a:schemeClr val="tx1">
                    <a:lumMod val="85000"/>
                    <a:lumOff val="15000"/>
                    <a:alpha val="60000"/>
                  </a:schemeClr>
                </a:glow>
              </a:effectLst>
            </a:endParaRPr>
          </a:p>
          <a:p>
            <a:pPr eaLnBrk="1" fontAlgn="auto" hangingPunct="1">
              <a:lnSpc>
                <a:spcPct val="100000"/>
              </a:lnSpc>
              <a:spcBef>
                <a:spcPts val="0"/>
              </a:spcBef>
              <a:spcAft>
                <a:spcPts val="600"/>
              </a:spcAft>
              <a:buClr>
                <a:schemeClr val="bg1"/>
              </a:buClr>
              <a:defRPr/>
            </a:pPr>
            <a:r>
              <a:rPr lang="en-US" sz="3600" dirty="0" smtClean="0">
                <a:solidFill>
                  <a:schemeClr val="bg1"/>
                </a:solidFill>
                <a:effectLst>
                  <a:glow rad="101600">
                    <a:schemeClr val="tx1">
                      <a:lumMod val="95000"/>
                      <a:lumOff val="5000"/>
                      <a:alpha val="60000"/>
                    </a:schemeClr>
                  </a:glow>
                </a:effectLst>
                <a:ea typeface="+mn-ea"/>
                <a:cs typeface="+mn-cs"/>
              </a:rPr>
              <a:t>Organization </a:t>
            </a:r>
            <a:r>
              <a:rPr lang="en-US" sz="3600" dirty="0">
                <a:solidFill>
                  <a:schemeClr val="bg1"/>
                </a:solidFill>
                <a:effectLst>
                  <a:glow rad="101600">
                    <a:schemeClr val="tx1">
                      <a:lumMod val="95000"/>
                      <a:lumOff val="5000"/>
                      <a:alpha val="60000"/>
                    </a:schemeClr>
                  </a:glow>
                </a:effectLst>
                <a:ea typeface="+mn-ea"/>
                <a:cs typeface="+mn-cs"/>
              </a:rPr>
              <a:t>of the Petroleum Exporting Countries (OPEC) Oil Embargo (1973)</a:t>
            </a:r>
          </a:p>
          <a:p>
            <a:pPr lvl="1" eaLnBrk="1" fontAlgn="auto" hangingPunct="1">
              <a:lnSpc>
                <a:spcPct val="100000"/>
              </a:lnSpc>
              <a:spcBef>
                <a:spcPts val="0"/>
              </a:spcBef>
              <a:spcAft>
                <a:spcPts val="600"/>
              </a:spcAft>
              <a:buClr>
                <a:schemeClr val="bg1"/>
              </a:buClr>
              <a:defRPr/>
            </a:pPr>
            <a:r>
              <a:rPr lang="en-US" sz="3200" dirty="0">
                <a:solidFill>
                  <a:schemeClr val="bg1"/>
                </a:solidFill>
                <a:effectLst>
                  <a:glow rad="101600">
                    <a:schemeClr val="tx1">
                      <a:lumMod val="95000"/>
                      <a:lumOff val="5000"/>
                      <a:alpha val="60000"/>
                    </a:schemeClr>
                  </a:glow>
                </a:effectLst>
                <a:ea typeface="+mn-ea"/>
              </a:rPr>
              <a:t>Alaska Pipeline</a:t>
            </a:r>
          </a:p>
          <a:p>
            <a:pPr lvl="1" eaLnBrk="1" fontAlgn="auto" hangingPunct="1">
              <a:lnSpc>
                <a:spcPct val="100000"/>
              </a:lnSpc>
              <a:spcBef>
                <a:spcPts val="0"/>
              </a:spcBef>
              <a:spcAft>
                <a:spcPts val="600"/>
              </a:spcAft>
              <a:buClr>
                <a:schemeClr val="bg1"/>
              </a:buClr>
              <a:defRPr/>
            </a:pPr>
            <a:r>
              <a:rPr lang="en-US" sz="3200" i="1" dirty="0">
                <a:solidFill>
                  <a:schemeClr val="bg1"/>
                </a:solidFill>
                <a:effectLst>
                  <a:glow rad="101600">
                    <a:schemeClr val="tx1">
                      <a:lumMod val="95000"/>
                      <a:lumOff val="5000"/>
                      <a:alpha val="60000"/>
                    </a:schemeClr>
                  </a:glow>
                </a:effectLst>
                <a:ea typeface="+mn-ea"/>
              </a:rPr>
              <a:t>Drive 55</a:t>
            </a:r>
          </a:p>
          <a:p>
            <a:pPr lvl="1" eaLnBrk="1" fontAlgn="auto" hangingPunct="1">
              <a:lnSpc>
                <a:spcPct val="100000"/>
              </a:lnSpc>
              <a:spcBef>
                <a:spcPts val="0"/>
              </a:spcBef>
              <a:spcAft>
                <a:spcPts val="600"/>
              </a:spcAft>
              <a:buClr>
                <a:schemeClr val="bg1"/>
              </a:buClr>
              <a:defRPr/>
            </a:pPr>
            <a:r>
              <a:rPr lang="en-US" sz="3200" dirty="0" smtClean="0">
                <a:solidFill>
                  <a:schemeClr val="bg1"/>
                </a:solidFill>
                <a:effectLst>
                  <a:glow rad="101600">
                    <a:schemeClr val="tx1">
                      <a:lumMod val="95000"/>
                      <a:lumOff val="5000"/>
                      <a:alpha val="60000"/>
                    </a:schemeClr>
                  </a:glow>
                </a:effectLst>
                <a:ea typeface="+mn-ea"/>
              </a:rPr>
              <a:t>Year-long Daylight Saving</a:t>
            </a:r>
          </a:p>
          <a:p>
            <a:pPr lvl="1" eaLnBrk="1" fontAlgn="auto" hangingPunct="1">
              <a:lnSpc>
                <a:spcPct val="100000"/>
              </a:lnSpc>
              <a:spcBef>
                <a:spcPts val="0"/>
              </a:spcBef>
              <a:spcAft>
                <a:spcPts val="600"/>
              </a:spcAft>
              <a:buClr>
                <a:schemeClr val="bg1"/>
              </a:buClr>
              <a:defRPr/>
            </a:pPr>
            <a:r>
              <a:rPr lang="en-US" sz="3200" dirty="0" smtClean="0">
                <a:solidFill>
                  <a:schemeClr val="bg1"/>
                </a:solidFill>
                <a:effectLst>
                  <a:glow rad="101600">
                    <a:schemeClr val="tx1">
                      <a:lumMod val="95000"/>
                      <a:lumOff val="5000"/>
                      <a:alpha val="60000"/>
                    </a:schemeClr>
                  </a:glow>
                </a:effectLst>
                <a:ea typeface="+mn-ea"/>
              </a:rPr>
              <a:t>Gas </a:t>
            </a:r>
            <a:r>
              <a:rPr lang="en-US" sz="3200" dirty="0">
                <a:solidFill>
                  <a:schemeClr val="bg1"/>
                </a:solidFill>
                <a:effectLst>
                  <a:glow rad="101600">
                    <a:schemeClr val="tx1">
                      <a:lumMod val="95000"/>
                      <a:lumOff val="5000"/>
                      <a:alpha val="60000"/>
                    </a:schemeClr>
                  </a:glow>
                </a:effectLst>
                <a:ea typeface="+mn-ea"/>
              </a:rPr>
              <a:t>rotation </a:t>
            </a:r>
          </a:p>
          <a:p>
            <a:pPr lvl="1" eaLnBrk="1" fontAlgn="auto" hangingPunct="1">
              <a:lnSpc>
                <a:spcPct val="100000"/>
              </a:lnSpc>
              <a:spcBef>
                <a:spcPts val="0"/>
              </a:spcBef>
              <a:spcAft>
                <a:spcPts val="600"/>
              </a:spcAft>
              <a:buClr>
                <a:schemeClr val="bg1"/>
              </a:buClr>
              <a:defRPr/>
            </a:pPr>
            <a:r>
              <a:rPr lang="en-US" sz="3200" dirty="0">
                <a:solidFill>
                  <a:schemeClr val="bg1"/>
                </a:solidFill>
                <a:effectLst>
                  <a:glow rad="101600">
                    <a:schemeClr val="tx1">
                      <a:lumMod val="95000"/>
                      <a:lumOff val="5000"/>
                      <a:alpha val="60000"/>
                    </a:schemeClr>
                  </a:glow>
                </a:effectLst>
                <a:ea typeface="+mn-ea"/>
              </a:rPr>
              <a:t>New focus on MPG</a:t>
            </a:r>
          </a:p>
        </p:txBody>
      </p:sp>
      <p:pic>
        <p:nvPicPr>
          <p:cNvPr id="35842" name="Picture 2" descr="http://www.heatingoil.com/wp-content/uploads/2009/08/gas-rationing-sig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1724" y="3816097"/>
            <a:ext cx="4764268" cy="2794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3028" y="3429000"/>
            <a:ext cx="4912271" cy="3259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98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par>
                                <p:cTn id="33" presetID="18" presetClass="entr" presetSubtype="12" fill="hold" nodeType="withEffect">
                                  <p:stCondLst>
                                    <p:cond delay="0"/>
                                  </p:stCondLst>
                                  <p:childTnLst>
                                    <p:set>
                                      <p:cBhvr>
                                        <p:cTn id="34" dur="1" fill="hold">
                                          <p:stCondLst>
                                            <p:cond delay="0"/>
                                          </p:stCondLst>
                                        </p:cTn>
                                        <p:tgtEl>
                                          <p:spTgt spid="35842"/>
                                        </p:tgtEl>
                                        <p:attrNameLst>
                                          <p:attrName>style.visibility</p:attrName>
                                        </p:attrNameLst>
                                      </p:cBhvr>
                                      <p:to>
                                        <p:strVal val="visible"/>
                                      </p:to>
                                    </p:set>
                                    <p:animEffect transition="in" filter="strips(downLeft)">
                                      <p:cBhvr>
                                        <p:cTn id="35" dur="500"/>
                                        <p:tgtEl>
                                          <p:spTgt spid="35842"/>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par>
                                <p:cTn id="41" presetID="10" presetClass="exit" presetSubtype="0" fill="hold" nodeType="withEffect">
                                  <p:stCondLst>
                                    <p:cond delay="0"/>
                                  </p:stCondLst>
                                  <p:childTnLst>
                                    <p:animEffect transition="out" filter="fade">
                                      <p:cBhvr>
                                        <p:cTn id="42" dur="500"/>
                                        <p:tgtEl>
                                          <p:spTgt spid="35842"/>
                                        </p:tgtEl>
                                      </p:cBhvr>
                                    </p:animEffect>
                                    <p:set>
                                      <p:cBhvr>
                                        <p:cTn id="43" dur="1" fill="hold">
                                          <p:stCondLst>
                                            <p:cond delay="499"/>
                                          </p:stCondLst>
                                        </p:cTn>
                                        <p:tgtEl>
                                          <p:spTgt spid="35842"/>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eanwhile spongebob">
            <a:extLst>
              <a:ext uri="{FF2B5EF4-FFF2-40B4-BE49-F238E27FC236}">
                <a16:creationId xmlns:a16="http://schemas.microsoft.com/office/drawing/2014/main" id="{B40929D0-AD0D-4A46-B4B6-CE8A843F8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68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Nixon Needs a Plumber</a:t>
            </a:r>
            <a:endParaRPr lang="en-US" dirty="0"/>
          </a:p>
        </p:txBody>
      </p:sp>
      <p:sp>
        <p:nvSpPr>
          <p:cNvPr id="3" name="Content Placeholder 2"/>
          <p:cNvSpPr>
            <a:spLocks noGrp="1"/>
          </p:cNvSpPr>
          <p:nvPr>
            <p:ph idx="1"/>
          </p:nvPr>
        </p:nvSpPr>
        <p:spPr>
          <a:xfrm>
            <a:off x="6324600" y="1447800"/>
            <a:ext cx="5377722" cy="5029200"/>
          </a:xfrm>
        </p:spPr>
        <p:txBody>
          <a:bodyPr>
            <a:noAutofit/>
          </a:bodyPr>
          <a:lstStyle/>
          <a:p>
            <a:r>
              <a:rPr lang="en-US" sz="4000" dirty="0" smtClean="0"/>
              <a:t>1971 Pentagon Papers</a:t>
            </a:r>
          </a:p>
          <a:p>
            <a:r>
              <a:rPr lang="en-US" sz="4000" dirty="0" smtClean="0"/>
              <a:t>VP Spiro Agnew resigns </a:t>
            </a:r>
            <a:r>
              <a:rPr lang="en-US" sz="4000" dirty="0" smtClean="0"/>
              <a:t>over corruption charges</a:t>
            </a:r>
          </a:p>
          <a:p>
            <a:r>
              <a:rPr lang="en-US" sz="4000" dirty="0" smtClean="0"/>
              <a:t>Nixon </a:t>
            </a:r>
            <a:r>
              <a:rPr lang="en-US" sz="4000" dirty="0" smtClean="0"/>
              <a:t>hires ex-CIA agents to “plug the leaks”</a:t>
            </a:r>
            <a:endParaRPr lang="en-US" sz="4000" dirty="0"/>
          </a:p>
        </p:txBody>
      </p:sp>
      <p:pic>
        <p:nvPicPr>
          <p:cNvPr id="4098" name="Picture 2" descr="Image result for pentagon pa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1703">
            <a:off x="1171213" y="1505440"/>
            <a:ext cx="4836125" cy="3365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Image result for spiro agn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99822">
            <a:off x="1096492" y="2446525"/>
            <a:ext cx="4756709" cy="3031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2" name="Picture 6" descr="Image result for nixon's plumbers"/>
          <p:cNvPicPr>
            <a:picLocks noChangeAspect="1" noChangeArrowheads="1"/>
          </p:cNvPicPr>
          <p:nvPr/>
        </p:nvPicPr>
        <p:blipFill rotWithShape="1">
          <a:blip r:embed="rId5">
            <a:extLst>
              <a:ext uri="{28A0092B-C50C-407E-A947-70E740481C1C}">
                <a14:useLocalDpi xmlns:a14="http://schemas.microsoft.com/office/drawing/2010/main" val="0"/>
              </a:ext>
            </a:extLst>
          </a:blip>
          <a:srcRect l="6199" r="5052"/>
          <a:stretch/>
        </p:blipFill>
        <p:spPr bwMode="auto">
          <a:xfrm rot="21225370">
            <a:off x="1185076" y="2979873"/>
            <a:ext cx="4691922" cy="35189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887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0" presetClass="exit" presetSubtype="0" fill="hold" nodeType="withEffect">
                                  <p:stCondLst>
                                    <p:cond delay="0"/>
                                  </p:stCondLst>
                                  <p:childTnLst>
                                    <p:animEffect transition="out" filter="fade">
                                      <p:cBhvr>
                                        <p:cTn id="19" dur="500"/>
                                        <p:tgtEl>
                                          <p:spTgt spid="4098"/>
                                        </p:tgtEl>
                                      </p:cBhvr>
                                    </p:animEffect>
                                    <p:set>
                                      <p:cBhvr>
                                        <p:cTn id="20" dur="1" fill="hold">
                                          <p:stCondLst>
                                            <p:cond delay="499"/>
                                          </p:stCondLst>
                                        </p:cTn>
                                        <p:tgtEl>
                                          <p:spTgt spid="409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par>
                                <p:cTn id="24" presetID="10" presetClass="exit" presetSubtype="0" fill="hold" nodeType="withEffect">
                                  <p:stCondLst>
                                    <p:cond delay="0"/>
                                  </p:stCondLst>
                                  <p:childTnLst>
                                    <p:animEffect transition="out" filter="fade">
                                      <p:cBhvr>
                                        <p:cTn id="25" dur="500"/>
                                        <p:tgtEl>
                                          <p:spTgt spid="4100"/>
                                        </p:tgtEl>
                                      </p:cBhvr>
                                    </p:animEffect>
                                    <p:set>
                                      <p:cBhvr>
                                        <p:cTn id="26" dur="1" fill="hold">
                                          <p:stCondLst>
                                            <p:cond delay="499"/>
                                          </p:stCondLst>
                                        </p:cTn>
                                        <p:tgtEl>
                                          <p:spTgt spid="410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6600" dirty="0">
                <a:ea typeface="+mj-ea"/>
                <a:cs typeface="+mj-cs"/>
              </a:rPr>
              <a:t>Watergate</a:t>
            </a:r>
            <a:endParaRPr lang="en-US" dirty="0">
              <a:ea typeface="+mj-ea"/>
              <a:cs typeface="+mj-cs"/>
            </a:endParaRPr>
          </a:p>
        </p:txBody>
      </p:sp>
      <p:sp>
        <p:nvSpPr>
          <p:cNvPr id="3" name="Content Placeholder 2"/>
          <p:cNvSpPr>
            <a:spLocks noGrp="1"/>
          </p:cNvSpPr>
          <p:nvPr>
            <p:ph idx="1"/>
          </p:nvPr>
        </p:nvSpPr>
        <p:spPr>
          <a:xfrm>
            <a:off x="5867400" y="304856"/>
            <a:ext cx="5791200" cy="4678628"/>
          </a:xfrm>
        </p:spPr>
        <p:txBody>
          <a:bodyPr>
            <a:normAutofit/>
          </a:bodyPr>
          <a:lstStyle/>
          <a:p>
            <a:r>
              <a:rPr lang="en-US" altLang="en-US" sz="3000" dirty="0" smtClean="0"/>
              <a:t>Committee </a:t>
            </a:r>
            <a:r>
              <a:rPr lang="en-US" altLang="en-US" sz="3000" dirty="0"/>
              <a:t>to Re-Elect the President (CREEP)</a:t>
            </a:r>
          </a:p>
          <a:p>
            <a:pPr eaLnBrk="1" hangingPunct="1"/>
            <a:r>
              <a:rPr lang="en-US" altLang="en-US" sz="3000" dirty="0" smtClean="0"/>
              <a:t>Break </a:t>
            </a:r>
            <a:r>
              <a:rPr lang="en-US" altLang="en-US" sz="3000" dirty="0"/>
              <a:t>in at DNC Headquarters at Watergate Hotel</a:t>
            </a:r>
          </a:p>
          <a:p>
            <a:pPr eaLnBrk="1" hangingPunct="1"/>
            <a:r>
              <a:rPr lang="en-US" altLang="en-US" sz="3000" dirty="0" smtClean="0"/>
              <a:t>New </a:t>
            </a:r>
            <a:r>
              <a:rPr lang="en-US" altLang="en-US" sz="3000" dirty="0"/>
              <a:t>FBI Director friendly to WH</a:t>
            </a:r>
          </a:p>
          <a:p>
            <a:pPr eaLnBrk="1" hangingPunct="1"/>
            <a:r>
              <a:rPr lang="en-US" altLang="en-US" sz="3000" dirty="0"/>
              <a:t>Woodward and Bernstein reveal connection between WH and break-in in the </a:t>
            </a:r>
            <a:r>
              <a:rPr lang="en-US" altLang="en-US" sz="3000" i="1" dirty="0" smtClean="0"/>
              <a:t>Washington </a:t>
            </a:r>
            <a:r>
              <a:rPr lang="en-US" altLang="en-US" sz="3000" i="1" dirty="0"/>
              <a:t>Post </a:t>
            </a:r>
          </a:p>
        </p:txBody>
      </p:sp>
      <p:sp>
        <p:nvSpPr>
          <p:cNvPr id="6" name="Rectangle 5"/>
          <p:cNvSpPr/>
          <p:nvPr/>
        </p:nvSpPr>
        <p:spPr>
          <a:xfrm>
            <a:off x="5638800" y="5067548"/>
            <a:ext cx="601980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buFont typeface="Arial" panose="020B0604020202020204" pitchFamily="34" charset="0"/>
              <a:buNone/>
            </a:pPr>
            <a:r>
              <a:rPr lang="en-US" altLang="en-US" sz="2400" i="1" dirty="0">
                <a:solidFill>
                  <a:sysClr val="windowText" lastClr="000000"/>
                </a:solidFill>
              </a:rPr>
              <a:t>“You must pursue this investigation of Watergate even if it leads to the president. I'm innocent. You've got to believe I'm innocent. If you don't, take my job.”</a:t>
            </a:r>
          </a:p>
        </p:txBody>
      </p:sp>
      <p:pic>
        <p:nvPicPr>
          <p:cNvPr id="1030" name="Picture 6" descr="Image result for watergate hotel">
            <a:extLst>
              <a:ext uri="{FF2B5EF4-FFF2-40B4-BE49-F238E27FC236}">
                <a16:creationId xmlns:a16="http://schemas.microsoft.com/office/drawing/2014/main" id="{5F2F863E-C5D5-4BA2-8555-0618E1C2D5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32" t="17963"/>
          <a:stretch/>
        </p:blipFill>
        <p:spPr bwMode="auto">
          <a:xfrm>
            <a:off x="1034102" y="4038877"/>
            <a:ext cx="4009632" cy="26546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40.media.tumblr.com/tumblr_m5pmr1URkJ1r65o3qo3_1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288" y="1511368"/>
            <a:ext cx="3583512" cy="261551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2" descr="Image result for frank wills waterg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5704" y="1961189"/>
            <a:ext cx="3135969" cy="47323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0068" t="56112" r="21597" b="13426"/>
          <a:stretch/>
        </p:blipFill>
        <p:spPr bwMode="auto">
          <a:xfrm>
            <a:off x="946243" y="5387233"/>
            <a:ext cx="2228388" cy="1269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7"/>
          <a:stretch>
            <a:fillRect/>
          </a:stretch>
        </p:blipFill>
        <p:spPr>
          <a:xfrm rot="21119370">
            <a:off x="860455" y="3781772"/>
            <a:ext cx="1964593" cy="130734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a:stretch>
            <a:fillRect/>
          </a:stretch>
        </p:blipFill>
        <p:spPr>
          <a:xfrm rot="21281672">
            <a:off x="2269418" y="1362980"/>
            <a:ext cx="1928447" cy="1340271"/>
          </a:xfrm>
          <a:prstGeom prst="rect">
            <a:avLst/>
          </a:prstGeom>
          <a:ln>
            <a:noFill/>
          </a:ln>
          <a:effectLst>
            <a:outerShdw blurRad="292100" dist="139700" dir="2700000" algn="tl" rotWithShape="0">
              <a:srgbClr val="333333">
                <a:alpha val="65000"/>
              </a:srgbClr>
            </a:outerShdw>
          </a:effectLst>
        </p:spPr>
      </p:pic>
      <p:pic>
        <p:nvPicPr>
          <p:cNvPr id="17" name="Picture 4" descr="Image result for watergate wiretapping devic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088" y="2062077"/>
            <a:ext cx="1683416" cy="1655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descr="http://media.washingtonpost.com/wp-srv/photo/watergate/cartoons/Mar41973.jpg">
            <a:extLst>
              <a:ext uri="{FF2B5EF4-FFF2-40B4-BE49-F238E27FC236}">
                <a16:creationId xmlns:a16="http://schemas.microsoft.com/office/drawing/2014/main" id="{26A21B26-8A32-4CCE-8399-72E5AA8940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1366" y="1455314"/>
            <a:ext cx="3293921" cy="43918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9C877B3-4965-47AF-984A-C68251460DAB}"/>
              </a:ext>
            </a:extLst>
          </p:cNvPr>
          <p:cNvSpPr/>
          <p:nvPr/>
        </p:nvSpPr>
        <p:spPr>
          <a:xfrm>
            <a:off x="1049060" y="5867832"/>
            <a:ext cx="433853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a:solidFill>
                  <a:srgbClr val="000000"/>
                </a:solidFill>
                <a:latin typeface="FranklinITCProThin"/>
              </a:rPr>
              <a:t>"Oops -- Sorry -- I Wouldn't Intrude On Highly Placed Gentlemen"</a:t>
            </a:r>
            <a:endParaRPr lang="en-US" b="1" i="0" dirty="0">
              <a:solidFill>
                <a:srgbClr val="000000"/>
              </a:solidFill>
              <a:effectLst/>
              <a:latin typeface="FranklinITCProThin"/>
            </a:endParaRPr>
          </a:p>
        </p:txBody>
      </p:sp>
      <p:pic>
        <p:nvPicPr>
          <p:cNvPr id="4" name="Picture 2" descr="http://i.huffpost.com/gen/1283288/images/o-WOODWARD-BERNSTEIN-facebook.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8657" y="1785177"/>
            <a:ext cx="4518406" cy="303556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http://media.washingtonpost.com/wp-srv/photo/watergate/cartoons/Jun23197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7345" y="1451132"/>
            <a:ext cx="3509353" cy="467862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2E55FAE-6D88-4E37-B972-C1D8B4802FEB}"/>
              </a:ext>
            </a:extLst>
          </p:cNvPr>
          <p:cNvSpPr/>
          <p:nvPr/>
        </p:nvSpPr>
        <p:spPr>
          <a:xfrm>
            <a:off x="1071736" y="5867832"/>
            <a:ext cx="4276971"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a:solidFill>
                  <a:srgbClr val="000000"/>
                </a:solidFill>
                <a:latin typeface="FranklinITCProThin"/>
              </a:rPr>
              <a:t>"Strange -- They All Seem to Have Some Connection With This Place"</a:t>
            </a:r>
            <a:endParaRPr lang="en-US" b="1" i="0" dirty="0">
              <a:solidFill>
                <a:srgbClr val="000000"/>
              </a:solidFill>
              <a:effectLst/>
              <a:latin typeface="FranklinITCProThin"/>
            </a:endParaRPr>
          </a:p>
        </p:txBody>
      </p:sp>
    </p:spTree>
    <p:extLst>
      <p:ext uri="{BB962C8B-B14F-4D97-AF65-F5344CB8AC3E}">
        <p14:creationId xmlns:p14="http://schemas.microsoft.com/office/powerpoint/2010/main" val="96673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500"/>
                                        <p:tgtEl>
                                          <p:spTgt spid="10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xit" presetSubtype="0" fill="hold" nodeType="withEffect">
                                  <p:stCondLst>
                                    <p:cond delay="0"/>
                                  </p:stCondLst>
                                  <p:childTnLst>
                                    <p:animEffect transition="out" filter="fade">
                                      <p:cBhvr>
                                        <p:cTn id="28" dur="500"/>
                                        <p:tgtEl>
                                          <p:spTgt spid="1030"/>
                                        </p:tgtEl>
                                      </p:cBhvr>
                                    </p:animEffect>
                                    <p:set>
                                      <p:cBhvr>
                                        <p:cTn id="29" dur="1" fill="hold">
                                          <p:stCondLst>
                                            <p:cond delay="499"/>
                                          </p:stCondLst>
                                        </p:cTn>
                                        <p:tgtEl>
                                          <p:spTgt spid="103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032"/>
                                        </p:tgtEl>
                                      </p:cBhvr>
                                    </p:animEffect>
                                    <p:set>
                                      <p:cBhvr>
                                        <p:cTn id="32" dur="1" fill="hold">
                                          <p:stCondLst>
                                            <p:cond delay="499"/>
                                          </p:stCondLst>
                                        </p:cTn>
                                        <p:tgtEl>
                                          <p:spTgt spid="10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48" dur="500"/>
                                        <p:tgtEl>
                                          <p:spTgt spid="3">
                                            <p:txEl>
                                              <p:pRg st="2" end="2"/>
                                            </p:txEl>
                                          </p:spTgt>
                                        </p:tgtEl>
                                      </p:cBhvr>
                                    </p:animEffect>
                                  </p:childTnLst>
                                </p:cTn>
                              </p:par>
                              <p:par>
                                <p:cTn id="49" presetID="10" presetClass="exit" presetSubtype="0" fill="hold"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4" dur="500"/>
                                        <p:tgtEl>
                                          <p:spTgt spid="3">
                                            <p:txEl>
                                              <p:pRg st="3" end="3"/>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xit" presetSubtype="0" fill="hold" nodeType="withEffect">
                                  <p:stCondLst>
                                    <p:cond delay="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500"/>
                                        <p:tgtEl>
                                          <p:spTgt spid="6"/>
                                        </p:tgtEl>
                                      </p:cBhvr>
                                    </p:animEffect>
                                  </p:childTnLst>
                                </p:cTn>
                              </p:par>
                              <p:par>
                                <p:cTn id="89" presetID="10" presetClass="exit" presetSubtype="0" fill="hold" nodeType="with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1026"/>
                                        </p:tgtEl>
                                        <p:attrNameLst>
                                          <p:attrName>style.visibility</p:attrName>
                                        </p:attrNameLst>
                                      </p:cBhvr>
                                      <p:to>
                                        <p:strVal val="visible"/>
                                      </p:to>
                                    </p:set>
                                    <p:animEffect transition="in" filter="fade">
                                      <p:cBhvr>
                                        <p:cTn id="94" dur="500"/>
                                        <p:tgtEl>
                                          <p:spTgt spid="102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nixon unindicted coconspirator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184" y="1300872"/>
            <a:ext cx="3747873" cy="53407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6BEDF2-3D53-4E99-8DCB-458F827B6280}"/>
              </a:ext>
            </a:extLst>
          </p:cNvPr>
          <p:cNvSpPr>
            <a:spLocks noGrp="1"/>
          </p:cNvSpPr>
          <p:nvPr>
            <p:ph type="title"/>
          </p:nvPr>
        </p:nvSpPr>
        <p:spPr/>
        <p:txBody>
          <a:bodyPr/>
          <a:lstStyle/>
          <a:p>
            <a:r>
              <a:rPr lang="en-US" dirty="0"/>
              <a:t>Watergate</a:t>
            </a:r>
          </a:p>
        </p:txBody>
      </p:sp>
      <p:sp>
        <p:nvSpPr>
          <p:cNvPr id="3" name="Content Placeholder 2">
            <a:extLst>
              <a:ext uri="{FF2B5EF4-FFF2-40B4-BE49-F238E27FC236}">
                <a16:creationId xmlns:a16="http://schemas.microsoft.com/office/drawing/2014/main" id="{1E14B946-E182-4C2B-B40B-6D4E09273F58}"/>
              </a:ext>
            </a:extLst>
          </p:cNvPr>
          <p:cNvSpPr>
            <a:spLocks noGrp="1"/>
          </p:cNvSpPr>
          <p:nvPr>
            <p:ph idx="1"/>
          </p:nvPr>
        </p:nvSpPr>
        <p:spPr>
          <a:xfrm>
            <a:off x="5867399" y="382385"/>
            <a:ext cx="5829915" cy="6247015"/>
          </a:xfrm>
        </p:spPr>
        <p:txBody>
          <a:bodyPr>
            <a:normAutofit/>
          </a:bodyPr>
          <a:lstStyle/>
          <a:p>
            <a:pPr marL="171450" lvl="0" indent="-171450"/>
            <a:r>
              <a:rPr lang="en-US" altLang="en-US" sz="2800" dirty="0"/>
              <a:t>High-ranking WH officials fired for their roles in the cover </a:t>
            </a:r>
            <a:r>
              <a:rPr lang="en-US" altLang="en-US" sz="2800" dirty="0" smtClean="0"/>
              <a:t>up</a:t>
            </a:r>
          </a:p>
          <a:p>
            <a:pPr marL="171450" lvl="0" indent="-171450"/>
            <a:r>
              <a:rPr lang="en-US" altLang="en-US" sz="2800" dirty="0" smtClean="0"/>
              <a:t>Oval </a:t>
            </a:r>
            <a:r>
              <a:rPr lang="en-US" altLang="en-US" sz="2800" dirty="0"/>
              <a:t>Office recordings revealed and subpoenaed by Congress</a:t>
            </a:r>
          </a:p>
          <a:p>
            <a:pPr marL="628650" lvl="1" indent="-171450"/>
            <a:r>
              <a:rPr lang="en-US" altLang="en-US" sz="2400" dirty="0"/>
              <a:t>Nixon refuses, citing executive privilege and national security</a:t>
            </a:r>
          </a:p>
          <a:p>
            <a:pPr marL="628650" lvl="1" indent="-171450"/>
            <a:r>
              <a:rPr lang="en-US" altLang="en-US" sz="2400" dirty="0"/>
              <a:t>Saturday Night Massacre</a:t>
            </a:r>
          </a:p>
          <a:p>
            <a:pPr marL="628650" lvl="1" indent="-171450"/>
            <a:r>
              <a:rPr lang="en-US" altLang="en-US" sz="2400" i="1" dirty="0"/>
              <a:t>“I am not a crook!”</a:t>
            </a:r>
          </a:p>
          <a:p>
            <a:pPr marL="171450" indent="-171450"/>
            <a:r>
              <a:rPr lang="en-US" altLang="en-US" sz="2800" i="1" dirty="0"/>
              <a:t>United States v. Nixon</a:t>
            </a:r>
          </a:p>
          <a:p>
            <a:pPr marL="628650" lvl="1" indent="-171450"/>
            <a:r>
              <a:rPr lang="en-US" altLang="en-US" sz="2400" dirty="0"/>
              <a:t>Suspicious 18-minute gap</a:t>
            </a:r>
          </a:p>
          <a:p>
            <a:pPr marL="171450" indent="-171450"/>
            <a:r>
              <a:rPr lang="en-US" altLang="en-US" sz="2800" dirty="0"/>
              <a:t>Nixon resigns – August 9, 1974</a:t>
            </a:r>
          </a:p>
          <a:p>
            <a:pPr marL="171450" indent="-171450"/>
            <a:r>
              <a:rPr lang="en-US" altLang="en-US" sz="2800" dirty="0"/>
              <a:t>Pardoned by Ford one month later</a:t>
            </a:r>
          </a:p>
        </p:txBody>
      </p:sp>
      <p:pic>
        <p:nvPicPr>
          <p:cNvPr id="8" name="Picture 6" descr="http://media.washingtonpost.com/wp-srv/photo/watergate/cartoons/May271973.jpg">
            <a:extLst>
              <a:ext uri="{FF2B5EF4-FFF2-40B4-BE49-F238E27FC236}">
                <a16:creationId xmlns:a16="http://schemas.microsoft.com/office/drawing/2014/main" id="{C6CE62E4-0CC5-49CA-B926-D5ADCCC97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820" y="1300872"/>
            <a:ext cx="3934599" cy="5246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http://media.washingtonpost.com/wp-srv/photo/watergate/cartoons/July211974.jpg">
            <a:extLst>
              <a:ext uri="{FF2B5EF4-FFF2-40B4-BE49-F238E27FC236}">
                <a16:creationId xmlns:a16="http://schemas.microsoft.com/office/drawing/2014/main" id="{850A6A18-843B-4ADE-BF91-F342829D51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143" y="1117655"/>
            <a:ext cx="3804050" cy="5168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773E7524-1E48-40BA-BEA7-2C1FC31F8FFD}"/>
              </a:ext>
            </a:extLst>
          </p:cNvPr>
          <p:cNvSpPr/>
          <p:nvPr/>
        </p:nvSpPr>
        <p:spPr>
          <a:xfrm>
            <a:off x="1158828" y="5930813"/>
            <a:ext cx="4343400" cy="7107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“How can they say he hasn’t faithfully executed the laws?”</a:t>
            </a:r>
          </a:p>
        </p:txBody>
      </p:sp>
      <p:pic>
        <p:nvPicPr>
          <p:cNvPr id="10" name="Picture 2" descr="http://1.bp.blogspot.com/_ESC4bygtp2M/SNi9rImScRI/AAAAAAAAEm4/7M4-KCLn8xU/s400/Herblock+Nixon+I+am+not+a+crook+May+24,+1974.bmp">
            <a:extLst>
              <a:ext uri="{FF2B5EF4-FFF2-40B4-BE49-F238E27FC236}">
                <a16:creationId xmlns:a16="http://schemas.microsoft.com/office/drawing/2014/main" id="{27EE9C86-2DDA-4319-BEE6-DF8DBFD74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3487" y="1300873"/>
            <a:ext cx="3918035" cy="5328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Picture 2" descr="Related image">
            <a:extLst>
              <a:ext uri="{FF2B5EF4-FFF2-40B4-BE49-F238E27FC236}">
                <a16:creationId xmlns:a16="http://schemas.microsoft.com/office/drawing/2014/main" id="{B59E0843-CE3D-4193-B5B0-4DB6E31E9B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4624" y="2167154"/>
            <a:ext cx="4550189" cy="307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57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2"/>
                                        </p:tgtEl>
                                      </p:cBhvr>
                                    </p:animEffect>
                                    <p:set>
                                      <p:cBhvr>
                                        <p:cTn id="16" dur="1" fill="hold">
                                          <p:stCondLst>
                                            <p:cond delay="499"/>
                                          </p:stCondLst>
                                        </p:cTn>
                                        <p:tgtEl>
                                          <p:spTgt spid="512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9" dur="500"/>
                                        <p:tgtEl>
                                          <p:spTgt spid="3">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8" dur="500"/>
                                        <p:tgtEl>
                                          <p:spTgt spid="3">
                                            <p:txEl>
                                              <p:pRg st="5" end="5"/>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xit" presetSubtype="0" fill="hold" grpId="1" nodeType="with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62" dur="500"/>
                                        <p:tgtEl>
                                          <p:spTgt spid="3">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67" dur="500"/>
                                        <p:tgtEl>
                                          <p:spTgt spid="3">
                                            <p:txEl>
                                              <p:pRg st="7" end="7"/>
                                            </p:txEl>
                                          </p:spTgt>
                                        </p:tgtEl>
                                      </p:cBhvr>
                                    </p:animEffect>
                                  </p:childTnLst>
                                </p:cTn>
                              </p:par>
                              <p:par>
                                <p:cTn id="68" presetID="10" presetClass="exit" presetSubtype="0" fill="hold"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3074"/>
                                        </p:tgtEl>
                                        <p:attrNameLst>
                                          <p:attrName>style.visibility</p:attrName>
                                        </p:attrNameLst>
                                      </p:cBhvr>
                                      <p:to>
                                        <p:strVal val="visible"/>
                                      </p:to>
                                    </p:set>
                                    <p:animEffect transition="in" filter="fade">
                                      <p:cBhvr>
                                        <p:cTn id="73" dur="500"/>
                                        <p:tgtEl>
                                          <p:spTgt spid="3074"/>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3">
                                            <p:txEl>
                                              <p:pRg st="8" end="8"/>
                                            </p:txEl>
                                          </p:spTgt>
                                        </p:tgtEl>
                                        <p:attrNameLst>
                                          <p:attrName>style.visibility</p:attrName>
                                        </p:attrNameLst>
                                      </p:cBhvr>
                                      <p:to>
                                        <p:strVal val="visible"/>
                                      </p:to>
                                    </p:set>
                                    <p:animEffect transition="in" filter="randombar(horizontal)">
                                      <p:cBhvr>
                                        <p:cTn id="78" dur="500"/>
                                        <p:tgtEl>
                                          <p:spTgt spid="3">
                                            <p:txEl>
                                              <p:pRg st="8" end="8"/>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3074"/>
                                        </p:tgtEl>
                                      </p:cBhvr>
                                    </p:animEffect>
                                    <p:set>
                                      <p:cBhvr>
                                        <p:cTn id="83"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0"/>
            <a:ext cx="8187071" cy="4064627"/>
          </a:xfrm>
        </p:spPr>
        <p:txBody>
          <a:bodyPr>
            <a:normAutofit/>
          </a:bodyPr>
          <a:lstStyle/>
          <a:p>
            <a:r>
              <a:rPr lang="en-US" sz="7200" dirty="0" smtClean="0"/>
              <a:t>Ford’s Administration</a:t>
            </a:r>
            <a:endParaRPr lang="en-US" sz="7200" dirty="0"/>
          </a:p>
        </p:txBody>
      </p:sp>
      <p:pic>
        <p:nvPicPr>
          <p:cNvPr id="3" name="Picture 2" descr="Gerald Ford - Wikipedia"/>
          <p:cNvPicPr>
            <a:picLocks noChangeAspect="1"/>
          </p:cNvPicPr>
          <p:nvPr/>
        </p:nvPicPr>
        <p:blipFill rotWithShape="1">
          <a:blip r:embed="rId3">
            <a:extLst>
              <a:ext uri="{28A0092B-C50C-407E-A947-70E740481C1C}">
                <a14:useLocalDpi xmlns:a14="http://schemas.microsoft.com/office/drawing/2010/main" val="0"/>
              </a:ext>
            </a:extLst>
          </a:blip>
          <a:srcRect l="10185" t="10185"/>
          <a:stretch/>
        </p:blipFill>
        <p:spPr>
          <a:xfrm>
            <a:off x="8305800" y="228600"/>
            <a:ext cx="3556000" cy="4703618"/>
          </a:xfrm>
          <a:prstGeom prst="ellipse">
            <a:avLst/>
          </a:prstGeom>
          <a:ln w="63500" cap="rnd">
            <a:solidFill>
              <a:schemeClr val="bg2">
                <a:lumMod val="50000"/>
                <a:lumOff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5855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Ford’s Administration</a:t>
            </a:r>
            <a:endParaRPr lang="en-US" dirty="0"/>
          </a:p>
        </p:txBody>
      </p:sp>
      <p:sp>
        <p:nvSpPr>
          <p:cNvPr id="5" name="Content Placeholder 4"/>
          <p:cNvSpPr>
            <a:spLocks noGrp="1"/>
          </p:cNvSpPr>
          <p:nvPr>
            <p:ph idx="1"/>
          </p:nvPr>
        </p:nvSpPr>
        <p:spPr>
          <a:xfrm>
            <a:off x="6477000" y="1362234"/>
            <a:ext cx="4994301" cy="5190966"/>
          </a:xfrm>
        </p:spPr>
        <p:txBody>
          <a:bodyPr>
            <a:normAutofit/>
          </a:bodyPr>
          <a:lstStyle/>
          <a:p>
            <a:r>
              <a:rPr lang="en-US" sz="4000" dirty="0"/>
              <a:t>Struggles against stagflation</a:t>
            </a:r>
          </a:p>
          <a:p>
            <a:r>
              <a:rPr lang="en-US" sz="4000" dirty="0"/>
              <a:t>American bicentennial</a:t>
            </a:r>
          </a:p>
          <a:p>
            <a:r>
              <a:rPr lang="en-US" sz="4000" dirty="0"/>
              <a:t>Two assassination attempts</a:t>
            </a:r>
          </a:p>
          <a:p>
            <a:r>
              <a:rPr lang="en-US" sz="4000" dirty="0"/>
              <a:t>First President to be satirized on SNL </a:t>
            </a:r>
            <a:r>
              <a:rPr lang="en-US" sz="4000" dirty="0">
                <a:sym typeface="Wingdings" panose="05000000000000000000" pitchFamily="2" charset="2"/>
              </a:rPr>
              <a:t></a:t>
            </a:r>
            <a:endParaRPr lang="en-US" sz="4000" dirty="0"/>
          </a:p>
        </p:txBody>
      </p:sp>
      <p:pic>
        <p:nvPicPr>
          <p:cNvPr id="13316" name="Picture 4" descr="https://professortaboo.files.wordpress.com/2013/07/gerald-f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377" y="1324556"/>
            <a:ext cx="4067457" cy="536591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ta:image/jpeg;base64,/9j/4AAQSkZJRgABAQAAAQABAAD/2wCEAAkGBxQQERUUEhQWFhQXGBgWFBQWGBUVFRcVFBgYGB0ZFBoYHCggGBolHRYVITEhJSkrLi4uFx8zODMsNygtLiwBCgoKDg0OGxAQGywkICQvLC8sLCwsLCwsLDQsLCwsLCwsLCwsLCwsLCwsLCwsLCwsLCwsLCwsLCwsLCwsLCwsLP/AABEIAOEA4AMBEQACEQEDEQH/xAAcAAEAAgIDAQAAAAAAAAAAAAAABgcDBQECBAj/xABGEAABAwICBgcDBwsDBQEAAAABAAIDBBESMQUGEyFBsQciUVJxgZEyYaEUIzRCcsHRMzVTYnN0gpKys8IVk/AXQ1Si4ST/xAAbAQEAAgMBAQAAAAAAAAAAAAAABAUBAwYCB//EADgRAAIBAwEFAwsDBAMBAAAAAAABAgMEESEFEjFBURNhcQYUIjIzNIGRobHBQlLRI3Lh8BZT8ST/2gAMAwEAAhEDEQA/ALqYHG/WtvO6wWAc7N3fPoEA2bu+fQIBs3d8+gQDZu759AgGzd3z6BANm7vn0CAbN3fPoEA2bu+fQIBs3d8+gQHOzd3z6BANm7vn0CAbN3fPoEA2bu98AgGzd3j6BAMDu98AgGzd3vgEA2bu+fQIBs3d8+gQDZu759AgGzd3z6BANm7vn0CAbN3fPoEA2bu+fQIBs3d8+gQDZu759AgGzd3z6BAY5A5tjivvAtYcSgM0fHxKIHdZAQBAEAQBAEAQBAeetrY4W4pXtY3tcQBfzXmUlFZZspUp1XuwTb7jX6K1npqqUxQSh7mjEbA2te2a8QrQm8RJNfZ9xQgp1I4TMbNZGGvNFgcHhmPHuwkWB3ceKx2v9TcwenYSVp5zlYzjHM3i3EAhlNr2H1/yTZdXGYxLi3EtF8rdqiq5zPdwXc9juNp2+9rjOMG41m1jbQBjnxSva693RtuGAcXdi2VavZ8iFZWMrrKjJJrk+fgYdAa5U1a/ZxOdjsXYXNINhn7lincQm8I2Xeyri1jvzxjqmb1szS4tDhiGbbi4v2jgt2UV7hJLONDIsnkIAgCAIAgCAIAgMVRkPEc1hg7s4+KIHZZAQBAEAQBAdXvAFyQAMydwCZwZSbeEeLTWkDBTSTMbtCxheGg+0Bv3EXXict2LktTfbUFVrRpSeMvBCa/XJ1TRtqKZ5jkgex9RBuJdHff4t43USVxvQ3o6Nci+pbJjQuHRrLKmmoy7/wCTb9IEDavRb3t3gNbKwjf2HkStlxidLPxIWyJOhfKEu9M83RzpF00bQKQRRCMATi3zjhYHdn71i2k3+nHebds0I05NurvSz6vRHm0n81p+B36SIj4OH3LzLS4RsoLtNkzXRk20jWCKGSS4sxrnegupU5bsWyjo0nUqRh1aKTpK4MbRO2cjZBOZJJHNLWPErx7DjnuKq1JaPHM7qdFt1o5Ti44SzqsItLpEqtno6c39puAfxblYXMsU2cnselv3kF01+Rk1JoGwUMHVGLZgl1hfrdbPzShHdpo8bTrOrdTw9M/bQj2oA+U11bVn2S7Zs8N/3ALTb+lOUyy2v/RtaNvzxlmSs1zqJppm0MLZI6e+1e8kB1swy3gfRZlcScnuLRHmnsmhTpQlczalPgl+SVauaYbW0zJ2i2Ib252cNxCkUqm/HeKi8tZW1Z0nyNmthFCAIAgCAIAgMU+Q8RzWAdo+PiUQO6yAgCAIAgCA12sOixV00kJJGNpAI3WPDyXipDfi0SbO4dvWjU6EZ6N9KGSB9HP+WgJY4HMsNx52y9FHtp5i4PkWu2rdQqxuaXqz1+JE4dU8b6uniJZUwkmPfZs0EguGH8VGVHLlFcUXEtpbsKVaesJcesZLmS7UESS6PfTzxvYWY4RjBF2kG1u22SlUMum4sptrdnTvI1qck84en+8zZ6i6HloqXYzFpIe4twkmzTkCvdvTlCOJEXat1Sua/aU1yRxrJqvBWSslle9jmNwjA8M3E3zzSrRjN5bFltGvbQdOnFNPXVZOlPoeiip5Kcy3jkN345ruOXG9xksKFJRcc8e89yurypWjWUNY8MR0MmkdF0VVBHA57MEZaYw2QAtLRYWN+wrMoU5RUc8DxRuLuhVlVUXmXHKM2smg2V9OIDIWtxNddtnXw8Cs1aaqR3cmuyvJWlbtd3L17uJ6tIUrxSPjgttBEWR33C+Gwv2L1KLUMI1UasHcKpV4Zy/maDQWiJKHRUjCPnsEr3WNziIPEZ2C0wg4UWuZY3V1TutoRkn6OUiG0WlI6bRBjheHVVS4hzWn5wEmxuM9w3eajKcY0sLiy7q0KlfaO/UWKcFpngTajkGh9FNMnttb7PF0r8m+pt5KVF9jS1KKpF7Rv2ocG+PcuZHtTtZ3wUdVU1L3SETWYwneZHAHAy+W8+S0UarjCUpa6ljtLZ8KtxSo0Ul6Or7lzZZFFMZI2vc0sLmglhzaSMj71Pi8rJzNWChNxTzjn1MyyawgCAIAgMU+Q8RzWGDtFx8SiB3WQEAQBARDXfWh9K+OnhAbJNlM/wDJsF7eZUavWcHurnzLrZezoV4yrVNVH9K4s8WqulquKvfRVTxN1No2Rv1fH3HsXijOaqbknk3X9tbTtFdUFu64wTxTDnyKVmrLxpKOsgc1gItUA36w3Dd7yAPRRpUX2inH4lxT2hB2Uraqm3+nu/8AD26XraKjlNRMWNmLcN85C3sDRvXucqcHvPiaLald3NPsaabjnPd8yIaV6UjvFNDu78ht5ho+9Rp3j/Si5oeTq41p/BfyRSv1wrZvanc0d2PqD4b1HlXqS4st6Oy7SktIJ+Opp5p3v3ve9x/WcSteWybGEI+qkjDgCwexhCGMmaGoew3ZI9v2XOCynjgeZQhL1kn4o3VBrnWw5Tl47JBj+J3rbGvUjzINXZVpV4wx4aEr0T0pDKqhsO/GcQ82nf6KRC8/cinuPJ3nQn8H/JJdBU2jp3/KKZkJkve4AD2k5nCfZO/sW6mqMnvRxkrLupf0Y9jWcsfT5nTTOhpamtjfLh+SQNL2tuDjl3+0OwLFSnKVRN+qj1a3dOhayjT9pJ4z0XcQro90U6tqHSP308UrpA36rpnZeNhZRbenvyzyLzbFyraioR9eSx4It5WZxhgqKtkZaHva0vOFgJALndg7SsOSXE2QpTmm4pvGr7jOsmsIAgCAw1OXmOawwd4svM80QO6yAgCAj2umk6mlhbLTRtkDXXmBzDB3R9/Baa05wWYrxLLZlvb16jp1pYyvR8TyyfJtO0RwnfwP14pBv/52heXu14G5dvsm514fSS/35Gh6N5BS1M1JUMIqt5Epu4vjHDFwHELTbPdm4S4lhtqLr0IV6Us0+nDD8PoWFXVkcDDJK4MYM3HcFMlJRWWc3SpTqyUILLZV+s3SRJLdlGNmz9Kfbd9gfV8SoFW6b0idXY7BhTxK41fTkvHqQSV7nuLnuLnHNziST4kqI9eJ0EYqKxFY8DqhkBAEAQBAEAQBAd4JXRuDo3OY4bw5pLT8FlPDyjEoxmt2ayujJ9qz0kuZaOtGJuW2aOsPtt4+IUuldNaSOdvtgxl6dvo/2/wWPopsIjBpwwRuJf8ANgBpLt5O7ipsN3Ho8Dmbh1nPFbOVpqYdP6aiooTLKd2TWj2nO4BoWKlRU1lnu0tKl1U3Ka8XyRVxklqdJRy15EbI2/KDGT1Yom72i3BxNj2lV+XOonM6tRp0LOULVZb9HPVvi/BFjaq6cfWtfIYTHFitC4nfI3vEcN6nUqjnl405HNX9nC1koKWZY9JdGb1bivCAIDFPkPEc1hg5hy8zzRAyLICA02na4ODqaGdkdU9hMd95Hv8AFaqks+inqTrSi4tV6kHKmnqRfV3XV0Uho9JWbK3qCXcWu+3bcL9vG6j07hp7lQtbzZMakPObPWL1xzXh/B20lqvPSVTarRlrPcBLCTaMh31vs8fdwSVGUJb1MxR2jRuKDoXvLhLn/wC/ckusGl4KFm3mDcZGFtgC95zwtOdlvqTjT9J8SrtLatdS7Knw49y7ymtYtYZq+TFKbNHsRC+Bv4n3lVtSpKbyzt7OxpWkd2nx5vmzVLWSwgCAIAgCAIAgCAIAgCA3OrOss1A+8fWjJ68RPVPvb3Xe9badWVN5XyIN9YUruOJ8eT5/Hqi26I0mlGxVAAeYyS0HNjuIc3/mSsI7lXEuhx1VXNg5UW8b318GRHR+qE1bXzz1jSyLaexffJhsGj7FgPVR40JVJuU+BdVtqUrW0hSt3mWOPTPH4m50xryyGUU1HEZ5R1cLNzGkcPfZbJ3Ci9yCyQbbY06kO3uJbkeOvFm01W1kNWZIpYjDURW2kZNxZ2RBWylVc201hoiX9grdRqQlvQlwZIVvK0IDFPkPEc1gHaLLzKIHdZB5NJ6RjpmbSZwYy4GI5XcbBeZzUVlm6hQqVpblNZZotadU4tINErHYJwAY5m8bbxitmFpq0VU9JcSwsNp1bNunJZhziyC6MoY45ZKLSULttO67KkXcScgWns/4VEjFJ7lRavmdBXrVJ043NnJbsVrHh/v+4J5TBmhqE7WV0gYThxe0SfZYwenxUtYoQ1Zz09/ad1/Tio54/lsqDTmmJK2YyzHfk1o9ljb7mj8VXTqObyzs7W2p21NU6fDr17zwLwSAgCAIAgCAIAgCAIAgCAIAgNnq7pyShmEse8ZSM4Pb2fa7CtlOo4SyiLeWkLql2c/g+aLkn0j8toJJKR13Pjdg7Q+x3HsKsnLfptwOJhQ82vIwr8E1nw6ld6B1gjoqcRUdO99c+7ZC9pu11/iB2eqhU6qhHEF6R0t3ZTuarqXE0qS4YfEmuo2r8tMJJ6p2KonsZN98LRcgeO9SqFJxzKXFlFtW9p1nGlQWIR4d5JqWqZK3FG4Obci7SCLjcRuUhST4FVUpzpvE1hmZZPBjmyHiOawBDl5nmiBkWQQnX3Ts1K5odTNlpHtwyF2RceBI9nzUS4qSi9VlF9smzpV4tqo41Fwx/upGNG61nRsgAjmbSv3mGXeY78YH5Pbvyuo8Kzpvhp0LWvs1XsG3KLqL9S5/3Lkyz6aphqI45xhcy2NjyN7QRvIvluVgnGSUjlJwq0ZyovR8GupTOuusRr6i4PzMZLYm9vAvPjw9yrK9Vzl3Hb7MsVaUcP1nq3+PgR9aSxCAIAgCAIAgCAIAgCAIAgCAIAgJNqFrIaKfC8/MSkNeO647g8cit9CruS14FXtawV1RzH148O/u/guWqqI4WOleWtaBic/dl48VZtxit5nEU4VKklTjlvoVhpvXL/UHmGOR0NMPbLWl08o7Gtbew/HeoFSv2jxwR1drspWcVUklKfLOkV8ze9H+nqcu+SUsErY2guMj7G7uOOxOElbbepHO5FMr9r2VdR84rzTb0wund1J2phz5jm4eI5rDBxTez5nmiBkcLhZC0IJU6l1UWP5LWFzXk44ZxjY4HME7/hZQnbzXqyOghta3nu9tSw1wcdGeHVuhr6eYU1RA2SleSLXDo4hvJLHHeB7ivNONSMt2S0JN7Wsq1N1qU3Govg34r8nq6T9MCnp20kNmmQWIbYYYm8PdfLyK93U92O4jTsK1das7mprjrzf+Cqwq860IAgCAIAgCAIAgCAIAgCAIAgCAIDghBwLa6O9KNrqR9LP13RjA4O+vE7I/d5Kwt5qcNxnH7Ytp2twrilpnXTkzT6dFS6V9HQ0booWHC9zGhpkHukOTfDetU1JvchHCJ1r2EaaubmrvSeqy+Hw6m50RoCvaxrGPho4hYlsY2srv2jnbiStsKVVLC0RBub2zlJzkpVJPm9EvBInLRu37zxKmIoHxOk3DxHNYMHFN7PmeaIGVZAQHV7w0EncALk+4I3gyk28I+f8AWXShq6qWUncXFrPcxpsLc/NU1SbnJs+i2VurehGnjlr4s1mIdq8aEvDOMY7UGH0OyGDgmyA4xjtQzhnIKGDlAdcY7UyZwcgoYehwXjtCGcPoMY7UGH0OboYOMY7UM4OQ4FBjHE5QwcEoOeDjGO1DOGc3QwbnVDS3ySsikv1CQyT7Dza/kbLbSnuTTIW0bbzi2lDnxXii+wVbnzw5QBAY5sh4jmsAQjd5nmiBkWQEBHOkHSXyeglINnOGzb4v3crrRcy3abLPY9BVruKfBa/Iowiw3cBu8lVcjvlxL11f0ZSzUsMmwhOKNpJwMzsL8O1WtOEJQTwjgLy4uKVecN+WjfNnrqtXqZzHAQRAlpAIY0G5HDcvUqUMcEaad9cKabnLj1ZQDRbccwSPQkKoPojfNFhdFGiY5hPJLG14BaxuNocBmTa/kplpBSzlHOeUF1Up7kISa4t4LC/0Gl/8eH/bZ+CmdlDojnPPbj/sl82VZ0o6NZBVxmNjWMfHk0Bouw2yHiFAuYKM9DrNhV5VbeW+22nz7yLUEG0miZ35GN8i4X+F1HSy0i2qz3KcpdE/sX23QFKB9Hh/22fgrfsodEfPfPbj/sl82Vf0sxxRTRxxMYy0bnuwNDbkmwvbzUC6SUkkjq/J+VSdKU6km9dMssXQ2hKY08RMERJY0kljSSbcTZTadOG6tEc3dXlwq0kpy4vmz1O0DS2P/wCeHL9Gz8F6dKHRGhXtxn2kvmyiqZgNW1thh24bbhbHa1uxVK9ZH0CbaoN5/T+C9hoGm/8AHh/22fgrbsodEfPvPLj98vmyPa9aqRS0j3QRMZLH124GhpcBm027RyWmvRW5mKLPZW0qkLhKrJuL01ZToN1WnaEk6O6dkukI2yNa9uCTquAIuB2FbrdJ1EmVm2JyhZylF4eVqi4P9Bpv/Hh/22fgrLsodEcZ57c/9kvmynekGnbHpCRrGta0NZZrQABcdgVbcJKbSO02ROU7SMpvL1I6QtJZF86laR+U0MLz7WENd9pnVPJW1Ce9BM+fbTodjdTiuGcr4m8W4gBAY58h4jmgEOXmeawgZFkBAVt0x1lm08Q+sXPP8NgP6ioN5LgjqPJuks1Kj7kVooJ1BcvRbV7TR7W8Y3OZ6G45qztJZp+BxO3qe7duX7kn+CXqSUp88acptlVTs7sjvjv+9Us1iTR9JtqnaUIS6pFrdFVLgoGuP/ce9/lew5KwtFink5Hb9Teu3HokiYqUUhXHTHS3ZTy91zmHwcAf8VBvFwZ0/k3VxKpT64fyIhqHT7TSNOODXOef4Wn7yFGoLNRFztae5Z1H3Y+peytz5+UT0jVe1r5zwYBH/KDfmqm4lmoz6Bsen2dpBddfmXRoP6ND+zbyCs6fqI4e79vPxZ7X5Fe2aFxPnql+mN/eB/cVKvWPpFT3d/2/g+hQro+bAhAUVrxoX5HWPaB83JeSPwcTdvkbqpr09yeD6Bsu785t1J8Vo/5PV0ZfnKP7EnILNt7VGrbnuUvFF2K1OEKR6SfzlL9lnJVVz7RnebF9yh8fuRlaC0LS6Hqu8E0RPsPDgPc8XPxU+zlo0cn5R0sVIVOq+xYSmnNhAYqjIeI5rDBzDl5nmiBkWQEBUHS3Netjb3Yv6j/8Vbdv0zs/J6OLaT6v7EKUUvSyehyp+kRe9sg8xh/xU6zfFHL+UlP2dTxRZanHLlGdJEGz0hP+sGvHm233KpuFiozv9jT37OD6ZX1Lf1XpNjRwM7GD47/vVlSjuwSOLv6va3M595tFsIhEelGmx6Pee45r/Q2+9RrpZp5LnYVTdu0uuURDojp8VXI/uR2B97z+AKjWi9NsuvKGe7bxiub+xbcj8IJ7AT6KxbwjjYrLSPm/SNQZXyyHN7nu9SqVvLyfTqUNyMYLlhH0JoP6ND+zbyCuKfqI+cXft5+LPa/Ir2zQuJ89Uv0xv7wP7ipV6yPpFT3d/wBv4PoUK6PmxygIl0k6E+VUhcwXlh67e0j6zfMKNc096OehcbFu+wuN2Xqy0f4K/wCjE30jH9iTkFDtfao6Pbi/+KWOqLtVqcIUj0k/nKX7LP6VVXPtGd5sX3KHxIyFoLQnnQ9Japnb3o2n0cR96l2b9JnPeUcc0IPo39i2FYnIBAYqnIeI5rDBzDl5nmiBkWQEBTHSn+cD+yZ96q7r2h3Gwfc14siSjlwSzouqtnpANvukY5vm3ePvUi1lioio27T37Nv9rRdCtDhiqek/R5fpGmsPyoYz+V/4FV11H+ou86/YddRs6mf05f0LUY2wAGQFvRWCWDkW8vJodWdJ7easF/yc+EeAY0cwVpoz3nLxLG+t1Sp0X1j+We3Wal2tJOztjd6gXHxC91lmDRosanZ3MJd6IZ0M0xEM8h+s9rR/AN/xKjWa0bLvylqJ1IQXJN/MlmuVZsaGd/HAQPF24c1vry3abKfZtLtbqEe/7FAvFmHwVSfRE8yPorQf0aH9m3kFc0/UR81u/bz8We1+RXtmhcT56pfpjf3gf3FSr1kfSKnu7/t/B9ChXR82OMYva+/O3Gyxkzh4yckXWTBWOhtC/ItOhgFo3MkfH9l2Y8juVfCnuV8HV3N35zsrefFNJ/As9WByhSPST+cpfss/pVVc+0Z3mxfcofH7kZWgtOZNeiT6bJ+y/wAlKtPXKPyg91XiW+rI4sIDDU5eY5rDBzT5eZ5ogZVkBAU90sxWrmu70Q/9SR96rLtf1DtfJ+WbVroyGKMXZsdW6rY1lPJwEgv4G4PNe6bxNMjXlLtLecOqPoNXJ84IzrJo7a1tC+1wx7yf5CR8QFHqxzOJa2Nfs7avHql9yRzyYWuccgCfQXW9vCyVkI70klzKw6Jq8vqqq5/KASDxxOvzCgWkvTa6nVeUFHdt6eP06fQtCRmIEHIgj1U9rKOUi8NNEd1AoNhSYTmZZXf+5A+AC020d2BZ7XrdrcZ7l9jVdLlXho2x8ZJGjyZ1jyWu8foYJfk9S3rlz6L76FQzeyfBVp2UeJ9E6D+jQ/s28grqn6iPm137efiz2vyK9s0LifPVL9Mb+8D+4qVesfSKnu7/ALfwfQoV0fNiF66aZ+R1tFIT1DtI5B+q8s3+RsfVRK89ypFl7sy185ta0OejXisk0a64uMjvHgpZRtNPDPJU6Oa+WKU+3Hise0PFiD7uK8OCclLoboV5Qpyp8pY+h7F7NBSPST+cpfss/pVVc+0Z3mxfcofH7kZWgtCddD8d6qZ3ZE0erj+Cl2a9N+Bz/lE8W8F1f4LaViceEBiqMh4jmsMCm9nzPNEDKsgICsemOlOKml4ddh88JHIqBeR1TOq8m6i3akPB/crlQjpjhzrbxw3jy3oZSzofReiqnawRyd9jXeoBV1B5imfNLin2dWUOjZ6S0Gx7Ml6NWWaXXSr2NBUO47NwHi4WHNaq8sU2TtmU+0u6ce8qzozqNnpCMcHtczztcKvtniojrdtw37OXc0y7lanBnVjQBYCwWEsGW29WVX0wVWKeCK+5rC8+LjbkFX3jzJI67ycp4ozn1eCvpvZPgoh0UeJ9E6D+jQ/s28grmn6iPm137efiz2vyK9s0LifPVL9Mb+8D+4qVesj6RU93f9v4PoUK6PmxWPTMLupvCT/FQLzijq/Jr1anw/Jv+jPTfymk2bzeSGzD7226p9N3kt1rU3o4fIrtuWnY19+PCWvx5kwUkpQgKR6SfzlL9ln9Kqrn2jO82L7lD4/cjK0FoWb0N0tmVEvec1g8Gjf8Sp1muLOV8pKmZU4dE2WOpxzIQGKpyHiOawwKfLzPNEDKsgICKdJlBtqCQgXMZEg/h3H4EqPdRzDPQt9iVuzu0n+rQpYFVZ3IKAu3o3q9ro+LfvZeM/wG3KytLWWaaOF21S3LyXfr8yTqQVJB+lyqw0TWcZJGjybclRLx+hgvvJ6lvXLl0TKx1fqNlV07+7Ky/gTYqDB4kmdVdw36FSPWLPoYFXJ83CAozpAqtrpCYjJtmD+Eb/jdVNd5qM77ZFPs7OC66/Mjc3snwWks48T6J0H9Gh/Zt5BXNP1EfNrv28/FntfkV7ZoXE+eqX6Y394H9xUq9Y+kVPd3/b+D6FCuj5sVl0ye1TeEn+KgXvFfE6vyb9Wp8PyRXUrTXyOsY8m0b/m5ezCcj5Hmo9GpuTyW20rXzm2cFxWq/wB7y9wVbnz45QFI9JP5yl+yz+lVVz7RnebF9yh8fuRgrQWnMvLo+0eYKCEEWc4GR3jIcXIhWttHdpo4PbFftbubXLT5EjW8qwgMNTl5jmsMHaHLzPNEDIsgIDHUQiRjmOycC0+BFlhrKweoTcJKS4o+edLUBpp5YXbixxA97b9U+llTSi4to+k29ZVqUai5r/08q8m0tDocqrxTx39l4cPBzR94U+zlo0cp5R08ThPqsfUsRTTmirOmKqvLBF3Wuf8AzdX7lX3jzJI63ycp4pzqdWkV7itv7CD6FQzo8Z0PozR0+0ijePrMa71AKuovMUz5pXhuVJR6NmaV+FpJ4An0WW8I1xW80j5zrJ9pLI/vve7+ZxKpW8vJ9Mpw3IRj0SXyR55vZPgsGyPE+idB/Rof2beQVzT9RHza79vPxZ7X5Fe2aFxPnql+mN/eB/cVKvWPpFT3d/2/g+hQro+bFZdMntU3hJ/ioF5xXxOr8m/VqfD8lcOFwoR0qLp6N9N/KqQNcfnIfm3e8AdV3pyVnbVN+GHxRw+2rPsLjeXqy1X5RLFJKcpHpJ/OUv2WclVXPtGd5sX3KHx+5qdX9GmqqooRk5wLj2MbvcVrhDekkTLuuqFCVR8lp48j6CjYGgAZAWHgFcnzhtt5Z2QwEBiqch4jmsMHMGXmeaIGRZAQBAVr0taD9mrYMupLbsv1XeVyPRQLun+tHUeT95xt5eK/JWihHUG41a1hk0fI98TWuxtDS11wNxvcWWynVdN5RDvbKndwUZvGOhIv+qNT+hi9Xfgt/nc+4rP+PW/7pEY1g00+um2sgAOENDW5ABR6k3N7zLaztIWtPs4a68zWELwSSYaL6RKinhjibFG4MaGhxLrkN3C6kxuZRSSKavsOhWqyqOTWXnQyVnSVUyRuZso24gW3BdcX7NySuptYPFPYNvCalvN4IW0WFlGL18Q9txZAuJNKTpKqI2NYIoyGgNBJdew3b9ylK6nFYSKOpsChOTm5PUynpQqbfkYvV34J53PoeP8Aj1v+5kMjqC2USbsQftLcMV729VGzh5LtwTg4d2CaDpRqf0MX8zvwUrzufQo/+O2/7n9DQaz6zyaQMZkY1uzxWwkm+K1738AtNSrKphssbHZ9Oz3lBt56mlWonG01c0/LQSmSIA4m4XNdfCRmD4hbKdRweYkS8sqd3TUJ8voSX/qjU/oYvVy3+dz7ir/49b/ul9CKad0q6sndM9oa5wAIGVm7lHnNzlvMt7W2jb0lSi8pFh9E2g8Ebqp43ydWO4yYDvPmeSmWlPC32c35QXm9JW8eC1fj/gsNTTmwgCAxVGQ8RzWGBT5eZ5ogZVkBAEBhrKVs0bo5AHMcC1wORBXmUVJYZ7pVJU5qcXhooTWTQr6GodC7LON3ej4eYyKqalNwlhn0Oyu43VJVI/FdGaxayUEAQBAEAQBAEAQBAEAQBAEAQBAbjVPQLq+oEY/Jts6V3Y2+XicvVbaVN1JYIV/extKLm+PJd/8AgviCFsbWtaLNaAGgZABWySSwj59ObnJylxZkWTyEAQGGpyHiOawwdoMvM80QMiyAgCAIDRa36uMr4Cw9WRu+J/Fruw+45Faa1JVI95YbOv5WlXe4xfFFHVlI+CR0crS17TZwPMdoPaqqSaeGd7SqQqQU4PKZhWD2EAQBAEAQBAEAQBAEAQBAEB6NHUMlRK2KFuKRx3DgBxc7sAXqMXJ4RrrVoUabq1NEi89VtX2UEAjZvcd8j+Lndvh2K1pUlTjg4C/vZ3dVzlw5LoblbSEEAQBAYanLzHNYYO0I3eZ5ogZFkBAEAQBARvXHVOOvZf2JmjqSf4v7WrRWoqou8tNm7TnaSw9Yvivyil9I0ElNIYpm4XjhwI7WniFWSi4vDO4o1qdaCqU3lM868mwIAgCAIAgCAIAgCAIAgPXorRstVKIoG4nnPutHeceAXqMXJ4iaa9xToQdSo8L6vwLp1R1Wj0fHYdeV35SQ5n3N7G+5WlGiqa7zhtobRqXc9dIrgv8AeZIFuK4IAgCAIDHPkPEc1hgQnd5nmiBkWQEAQBAEAQGr1g0BDXR4Jm37rhuc09rStdSnGawyXaXtW1nvU34rkyo9ZdS6iiu4Daw8JGjrAfrtGXiFXVaEod6OxstrULlKOd2XR/hkaDr5LQWhzdAEAQBAEAQBAEBwXJwMpEp1Z1GqKyzngww95w67h+o37yt9K3lPXgipvtsULZbsfSl0XD4stvQehYaOPZwtwjic3OPa48SrKFOMFhHG3V3VuZ79R5+y8DYr2RggCAIAgCAxz5DxHNYBxTez5nmiBlWQEAQBAEAQEI0vpeaoqZI4Zvk8UPU2nVxS1LhdsTcQIsodSpKUmk8JfVl9bWtKjRjOpDflLXGvox5y0JPoapc+Fomw7cNG2Y0g4XHtAUmDbXpcSquqcYVG6edzPos0un9Q6WqJcGmKQ/Xj3XP6zcitVS2hLhoTrTbVxQ0b3l0f8kD0r0dVcNzHhmb+qcL/AOU/iokrWceGp0Fvty1q4U8xffw+ZF6qkkiNpY3sPY5pH/xR2muJbQq06izCSfgzBjHasGzBzdDAugOC8dqGcM9FHQyzG0UUjz+q088llRb4I1VK1Omszkl4slOiejirmsZS2FvG/Wf/ACjcD5qRG1m+OhU3G3ranpDMn8kTzQepVJRdcjHIBcySb7WG8gZBS4W8IanP3W1rm59FaJ8kZaLWqOpdMyAP6kZe2RzcLHZjqX3kXGeSKupZUeR4qbNqUFCdVrV4wnqvE8eo+sbpR8nqXA1LW48QsQ+MgEOuNwO+xC829be9GXE37UsI0321Feg9PB9CXqUUoQBAEAQBAYqjIeI5rDApvZ8zzRAyrICAIAgCAICOaS1RilkMrS5ri7aOZc7J8oaQ17m5XBsbjsUedvGTyWdDalWnBU3h40T5pZ1WSKxaHqKbZhheyomJixENcBiOJ8xc0eyOAco3Zzg1jiy5ldW9fe3sOEfS5ruUcPn1wbqn1tMUjYpHNmb1w6dgLd8Yu4keyQMjY8FtVw4vD17yBPZaqQdSCcXpiLeeP1146mWi1wDadjpi1873NtCyweGyvswEHIhu8+BXqNxiOXxPFXZTlWap6QS9Z8NFr9eBt9NacpqctZUOALwSAWlwsLXLt1gN/FbZ1IR0kQrWzuKqc6K4d+DpJq7RTtDthE5rhcOaALg8QWrHZU5LOD0r+8oycd+Sa5P/ACa5upOjZD1Ymk/qyO+5y8dhSfD7kl7Wv4cZP4pfwZWag0A/7APi555uWfNafT6nh7avX+v6L+D2UegaKNxZHDDjaAS2zXOAORIO8XsV6jSpp4SNNS9vJx3pSlh/BG1uyMD2WjIZNF+wLbpEh+nN82/manW6vnp6cy07WuwEOkvmI273YRxNrrVWlKMcxJmzqNGtW3KrxnRePIiutFLLJI6pYQWuiY+lmMuAROYC5zcN7PDgct6jVk297rweS3sKlOEFQlxTamt3O9nRPPLBtqJ0s1TR1AjJilpSyWwsGE2eL9gNzu962xy5xljRoh1ezp0KtFy9KM8rv5G5odW6aB7HxRBjmNc1pbcdV2eLf1vNbo0YReUiDV2hcVYyjUllPDee77G2WwhhAEAQBAEBiqMh4jmsMCm9nzPNEDKsgIAgCAIAgCA4sgI3W6lU7w/BeMvBabb2hr3XeGtOWK5uo0raLzjQtaW168Mb3pY/HD5GuotU5Y6mO4YYGTPnLgeu52Etja4EZNvwPBeI0GpLpxJFXadOdCWM77io45ccv5mv1yhmdVTSsxsZHFFFiwYg9s77PDbi24W38F4r72830/JJ2bKjG3hTlhuTb48N1aEu0PLA2ndFTuu2AGI53Ba29iTmbEKTBxUMR5FNcRrOsp1VrPX6kG1YxUtA2pbDE2SR7I457lzsM0gBdKDu3X7eCiU24Q3sceZf3uLi6dFyk1FNuPLRcvE2dPrHVyyxwsfEHDbB0mC7ZDBh9gX3XvbitirVG91d5FnYWtOnKpJPHo6Z4b2ePgdNS9JGat2j3h0k9Nd7QANm6KRwwEDsvxWKEs1Mt8Uetp0FTtdyKwoz078riSDXHVn/AFGONm1MeB+K4F7/ABUitR7RLUrdm7Q8zlKW7nKwbaopC6B0QdvLCwOcMWbbXI4r24+jukOFXFVVGuefqanReqkcdO2Cc/KGsILdoBZtuDAMgtcKKUd2WpMr7SqTrOrSW43xxz8SQMaAAALAbgBkAOxbyubbeWcoYCAIAgCAIAgMc+Q8RzWAdaY9XzPNEDLdZBzdAcXQC6AXQC6AXQC6AXQC6AGxQcDoI2i4AG/PcN9+3tWMI9b0nzMD9HxGLYmNuytbBYYbeCxuRxu40Par1FPtFJ73U4p9GQx4MEbG7MEMsPZDs7eKwoRXBHqdxVnnek3nj3mWGkjYSWsY0nMhoBN/eFlRiuCPEqs5LEpN/EzXXo1i6AXQC6AXQC6AXQC6AXQC6AXQGOc7h4jmsMGuGZ8SvIOUBysmAh6CAIAgCAIAgCAIYYQIJzM8ghnmchYPKAWQjsUAQBAEAQHKGQhk4KGGEMHCwDr9ZviE5g//2Q=="/>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528654"/>
            <a:ext cx="2133600" cy="214312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1" name="Picture 10" descr="http://www.robertessel.com/data/photos/543_1america_us_bicentennial_celebration_firewor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7976" y="1324556"/>
            <a:ext cx="3891360" cy="5246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061" y="1174019"/>
            <a:ext cx="1416981" cy="13981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5"/>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6507" b="82534" l="17083" r="83877"/>
                    </a14:imgEffect>
                  </a14:imgLayer>
                </a14:imgProps>
              </a:ext>
              <a:ext uri="{28A0092B-C50C-407E-A947-70E740481C1C}">
                <a14:useLocalDpi xmlns:a14="http://schemas.microsoft.com/office/drawing/2010/main" val="0"/>
              </a:ext>
            </a:extLst>
          </a:blip>
          <a:srcRect l="16798" t="16147" r="16445" b="17422"/>
          <a:stretch/>
        </p:blipFill>
        <p:spPr bwMode="auto">
          <a:xfrm>
            <a:off x="4641696" y="5371118"/>
            <a:ext cx="1402022" cy="13951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21" name="Picture 9" descr="http://photographyblog.dallasnews.com/files/2012/08/Fromme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3042" y="1280402"/>
            <a:ext cx="3977797" cy="2733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23" name="Picture 11" descr="http://www.redorbit.com/media/uploads/2006/12/bdea0f8cf00d0f50ece5542e9ee4b90e1-446x29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497" y="3957944"/>
            <a:ext cx="4116903" cy="2713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325" name="Picture 13" descr="http://www.authentichistory.com/1974-1992/1-ford/4-1976election/1975_Chevy_Chase_as_Ford_view1.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7005" y="1815257"/>
            <a:ext cx="5253354" cy="40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97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3316"/>
                                        </p:tgtEl>
                                      </p:cBhvr>
                                    </p:animEffect>
                                    <p:set>
                                      <p:cBhvr>
                                        <p:cTn id="12" dur="1" fill="hold">
                                          <p:stCondLst>
                                            <p:cond delay="499"/>
                                          </p:stCondLst>
                                        </p:cTn>
                                        <p:tgtEl>
                                          <p:spTgt spid="13316"/>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13319"/>
                                        </p:tgtEl>
                                      </p:cBhvr>
                                    </p:animEffect>
                                    <p:set>
                                      <p:cBhvr>
                                        <p:cTn id="15" dur="1" fill="hold">
                                          <p:stCondLst>
                                            <p:cond delay="499"/>
                                          </p:stCondLst>
                                        </p:cTn>
                                        <p:tgtEl>
                                          <p:spTgt spid="13319"/>
                                        </p:tgtEl>
                                        <p:attrNameLst>
                                          <p:attrName>style.visibility</p:attrName>
                                        </p:attrNameLst>
                                      </p:cBhvr>
                                      <p:to>
                                        <p:strVal val="hidden"/>
                                      </p:to>
                                    </p:se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4" presetClass="exit" presetSubtype="10" fill="hold" nodeType="withEffect">
                                  <p:stCondLst>
                                    <p:cond delay="0"/>
                                  </p:stCondLst>
                                  <p:childTnLst>
                                    <p:animEffect transition="out" filter="randombar(horizontal)">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4" presetClass="entr" presetSubtype="10" fill="hold" nodeType="withEffect">
                                  <p:stCondLst>
                                    <p:cond delay="0"/>
                                  </p:stCondLst>
                                  <p:childTnLst>
                                    <p:set>
                                      <p:cBhvr>
                                        <p:cTn id="41" dur="1" fill="hold">
                                          <p:stCondLst>
                                            <p:cond delay="0"/>
                                          </p:stCondLst>
                                        </p:cTn>
                                        <p:tgtEl>
                                          <p:spTgt spid="13321"/>
                                        </p:tgtEl>
                                        <p:attrNameLst>
                                          <p:attrName>style.visibility</p:attrName>
                                        </p:attrNameLst>
                                      </p:cBhvr>
                                      <p:to>
                                        <p:strVal val="visible"/>
                                      </p:to>
                                    </p:set>
                                    <p:animEffect transition="in" filter="randombar(horizontal)">
                                      <p:cBhvr>
                                        <p:cTn id="42" dur="500"/>
                                        <p:tgtEl>
                                          <p:spTgt spid="13321"/>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3323"/>
                                        </p:tgtEl>
                                        <p:attrNameLst>
                                          <p:attrName>style.visibility</p:attrName>
                                        </p:attrNameLst>
                                      </p:cBhvr>
                                      <p:to>
                                        <p:strVal val="visible"/>
                                      </p:to>
                                    </p:set>
                                    <p:animEffect transition="in" filter="randombar(horizontal)">
                                      <p:cBhvr>
                                        <p:cTn id="46" dur="500"/>
                                        <p:tgtEl>
                                          <p:spTgt spid="13323"/>
                                        </p:tgtEl>
                                      </p:cBhvr>
                                    </p:animEffect>
                                  </p:childTnLst>
                                </p:cTn>
                              </p:par>
                            </p:childTnLst>
                          </p:cTn>
                        </p:par>
                        <p:par>
                          <p:cTn id="47" fill="hold">
                            <p:stCondLst>
                              <p:cond delay="1000"/>
                            </p:stCondLst>
                            <p:childTnLst>
                              <p:par>
                                <p:cTn id="48" presetID="14" presetClass="entr" presetSubtype="10" fill="hold" nodeType="afterEffect">
                                  <p:stCondLst>
                                    <p:cond delay="0"/>
                                  </p:stCondLst>
                                  <p:childTnLst>
                                    <p:set>
                                      <p:cBhvr>
                                        <p:cTn id="4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50" dur="500"/>
                                        <p:tgtEl>
                                          <p:spTgt spid="5">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13321"/>
                                        </p:tgtEl>
                                      </p:cBhvr>
                                    </p:animEffect>
                                    <p:set>
                                      <p:cBhvr>
                                        <p:cTn id="55" dur="1" fill="hold">
                                          <p:stCondLst>
                                            <p:cond delay="499"/>
                                          </p:stCondLst>
                                        </p:cTn>
                                        <p:tgtEl>
                                          <p:spTgt spid="13321"/>
                                        </p:tgtEl>
                                        <p:attrNameLst>
                                          <p:attrName>style.visibility</p:attrName>
                                        </p:attrNameLst>
                                      </p:cBhvr>
                                      <p:to>
                                        <p:strVal val="hidden"/>
                                      </p:to>
                                    </p:set>
                                  </p:childTnLst>
                                </p:cTn>
                              </p:par>
                              <p:par>
                                <p:cTn id="56" presetID="14" presetClass="exit" presetSubtype="10" fill="hold" nodeType="withEffect">
                                  <p:stCondLst>
                                    <p:cond delay="0"/>
                                  </p:stCondLst>
                                  <p:childTnLst>
                                    <p:animEffect transition="out" filter="randombar(horizontal)">
                                      <p:cBhvr>
                                        <p:cTn id="57" dur="500"/>
                                        <p:tgtEl>
                                          <p:spTgt spid="13323"/>
                                        </p:tgtEl>
                                      </p:cBhvr>
                                    </p:animEffect>
                                    <p:set>
                                      <p:cBhvr>
                                        <p:cTn id="58" dur="1" fill="hold">
                                          <p:stCondLst>
                                            <p:cond delay="499"/>
                                          </p:stCondLst>
                                        </p:cTn>
                                        <p:tgtEl>
                                          <p:spTgt spid="13323"/>
                                        </p:tgtEl>
                                        <p:attrNameLst>
                                          <p:attrName>style.visibility</p:attrName>
                                        </p:attrNameLst>
                                      </p:cBhvr>
                                      <p:to>
                                        <p:strVal val="hidden"/>
                                      </p:to>
                                    </p:set>
                                  </p:childTnLst>
                                </p:cTn>
                              </p:par>
                            </p:childTnLst>
                          </p:cTn>
                        </p:par>
                        <p:par>
                          <p:cTn id="59" fill="hold">
                            <p:stCondLst>
                              <p:cond delay="500"/>
                            </p:stCondLst>
                            <p:childTnLst>
                              <p:par>
                                <p:cTn id="60" presetID="14" presetClass="entr" presetSubtype="10" fill="hold" nodeType="after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62" dur="500"/>
                                        <p:tgtEl>
                                          <p:spTgt spid="5">
                                            <p:txEl>
                                              <p:pRg st="3" end="3"/>
                                            </p:txEl>
                                          </p:spTgt>
                                        </p:tgtEl>
                                      </p:cBhvr>
                                    </p:animEffect>
                                  </p:childTnLst>
                                </p:cTn>
                              </p:par>
                              <p:par>
                                <p:cTn id="63" presetID="14" presetClass="entr" presetSubtype="10" fill="hold" nodeType="withEffect">
                                  <p:stCondLst>
                                    <p:cond delay="0"/>
                                  </p:stCondLst>
                                  <p:childTnLst>
                                    <p:set>
                                      <p:cBhvr>
                                        <p:cTn id="64" dur="1" fill="hold">
                                          <p:stCondLst>
                                            <p:cond delay="0"/>
                                          </p:stCondLst>
                                        </p:cTn>
                                        <p:tgtEl>
                                          <p:spTgt spid="13325"/>
                                        </p:tgtEl>
                                        <p:attrNameLst>
                                          <p:attrName>style.visibility</p:attrName>
                                        </p:attrNameLst>
                                      </p:cBhvr>
                                      <p:to>
                                        <p:strVal val="visible"/>
                                      </p:to>
                                    </p:set>
                                    <p:animEffect transition="in" filter="randombar(horizontal)">
                                      <p:cBhvr>
                                        <p:cTn id="65" dur="500"/>
                                        <p:tgtEl>
                                          <p:spTgt spid="13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eaLnBrk="1" fontAlgn="auto" hangingPunct="1">
              <a:spcAft>
                <a:spcPts val="0"/>
              </a:spcAft>
              <a:defRPr/>
            </a:pPr>
            <a:r>
              <a:rPr lang="en-US" dirty="0">
                <a:ea typeface="+mj-ea"/>
                <a:cs typeface="+mj-cs"/>
              </a:rPr>
              <a:t>Election of 1976</a:t>
            </a:r>
          </a:p>
        </p:txBody>
      </p:sp>
      <p:sp>
        <p:nvSpPr>
          <p:cNvPr id="6" name="Content Placeholder 5"/>
          <p:cNvSpPr>
            <a:spLocks noGrp="1"/>
          </p:cNvSpPr>
          <p:nvPr>
            <p:ph sz="half" idx="1"/>
          </p:nvPr>
        </p:nvSpPr>
        <p:spPr>
          <a:xfrm>
            <a:off x="5257800" y="1295400"/>
            <a:ext cx="6324600" cy="5283200"/>
          </a:xfrm>
        </p:spPr>
        <p:txBody>
          <a:bodyPr>
            <a:normAutofit/>
          </a:bodyPr>
          <a:lstStyle/>
          <a:p>
            <a:pPr eaLnBrk="1" hangingPunct="1">
              <a:lnSpc>
                <a:spcPct val="100000"/>
              </a:lnSpc>
            </a:pPr>
            <a:r>
              <a:rPr lang="en-US" altLang="en-US" sz="4000" dirty="0"/>
              <a:t>Election of 1976: Ford (R) vs. Carter (D)</a:t>
            </a:r>
          </a:p>
          <a:p>
            <a:pPr eaLnBrk="1" hangingPunct="1">
              <a:lnSpc>
                <a:spcPct val="100000"/>
              </a:lnSpc>
            </a:pPr>
            <a:r>
              <a:rPr lang="en-US" altLang="en-US" sz="4000" dirty="0"/>
              <a:t>“Jimmy” Carter</a:t>
            </a:r>
          </a:p>
          <a:p>
            <a:pPr lvl="1" eaLnBrk="1" hangingPunct="1">
              <a:lnSpc>
                <a:spcPct val="100000"/>
              </a:lnSpc>
            </a:pPr>
            <a:r>
              <a:rPr lang="en-US" altLang="en-US" sz="3600" dirty="0"/>
              <a:t>Ran as the Washington outsider</a:t>
            </a:r>
          </a:p>
          <a:p>
            <a:pPr lvl="1" eaLnBrk="1" hangingPunct="1">
              <a:lnSpc>
                <a:spcPct val="100000"/>
              </a:lnSpc>
            </a:pPr>
            <a:r>
              <a:rPr lang="en-US" altLang="en-US" sz="3600" dirty="0" smtClean="0"/>
              <a:t>Devout </a:t>
            </a:r>
            <a:r>
              <a:rPr lang="en-US" altLang="en-US" sz="3600" dirty="0"/>
              <a:t>Christian – aimed to bring morality back to </a:t>
            </a:r>
            <a:r>
              <a:rPr lang="en-US" altLang="en-US" sz="3600" dirty="0" smtClean="0"/>
              <a:t>politics</a:t>
            </a:r>
            <a:endParaRPr lang="en-US" altLang="en-US" sz="3600" dirty="0"/>
          </a:p>
        </p:txBody>
      </p:sp>
      <p:pic>
        <p:nvPicPr>
          <p:cNvPr id="7" name="Picture 2" descr="http://www.conservapedia.com/images/thumb/a/a4/Carter.jpg/200px-Carter.jpg"/>
          <p:cNvPicPr>
            <a:picLocks noChangeAspect="1" noChangeArrowheads="1"/>
          </p:cNvPicPr>
          <p:nvPr/>
        </p:nvPicPr>
        <p:blipFill>
          <a:blip r:embed="rId3" cstate="print"/>
          <a:srcRect/>
          <a:stretch>
            <a:fillRect/>
          </a:stretch>
        </p:blipFill>
        <p:spPr bwMode="auto">
          <a:xfrm>
            <a:off x="837668" y="133166"/>
            <a:ext cx="2622223" cy="3880890"/>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Content Placeholder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63973" y="3352801"/>
            <a:ext cx="3276600" cy="3382919"/>
          </a:xfrm>
          <a:prstGeom prst="rect">
            <a:avLst/>
          </a:prstGeom>
          <a:solidFill>
            <a:srgbClr val="FFFFFF">
              <a:shade val="85000"/>
            </a:srgbClr>
          </a:solidFill>
          <a:ln w="1270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6" name="Picture 2" descr="http://www.joeydevilla.com/wordpress/wp-content/uploads/2006/05/mr_peanut_evolution.jpg"/>
          <p:cNvPicPr>
            <a:picLocks noChangeAspect="1" noChangeArrowheads="1"/>
          </p:cNvPicPr>
          <p:nvPr/>
        </p:nvPicPr>
        <p:blipFill>
          <a:blip r:embed="rId5" cstate="print"/>
          <a:srcRect l="22400" r="51371"/>
          <a:stretch>
            <a:fillRect/>
          </a:stretch>
        </p:blipFill>
        <p:spPr bwMode="auto">
          <a:xfrm>
            <a:off x="3378600" y="349795"/>
            <a:ext cx="1345799" cy="2976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0" name="Picture 2" descr="Image result for election of 1976 m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70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951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10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1000"/>
                                        <p:tgtEl>
                                          <p:spTgt spid="6">
                                            <p:txEl>
                                              <p:pRg st="2" end="2"/>
                                            </p:txEl>
                                          </p:spTgt>
                                        </p:tgtEl>
                                      </p:cBhvr>
                                    </p:animEffect>
                                  </p:childTnLst>
                                </p:cTn>
                              </p:par>
                            </p:childTnLst>
                          </p:cTn>
                        </p:par>
                        <p:par>
                          <p:cTn id="18" fill="hold" nodeType="afterGroup">
                            <p:stCondLst>
                              <p:cond delay="1000"/>
                            </p:stCondLst>
                            <p:childTnLst>
                              <p:par>
                                <p:cTn id="19" presetID="6" presetClass="entr" presetSubtype="16" fill="hold" nodeType="after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circle(in)">
                                      <p:cBhvr>
                                        <p:cTn id="21" dur="10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randombar(horizontal)">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0"/>
            <a:ext cx="8187071" cy="4064627"/>
          </a:xfrm>
        </p:spPr>
        <p:txBody>
          <a:bodyPr>
            <a:normAutofit/>
          </a:bodyPr>
          <a:lstStyle/>
          <a:p>
            <a:r>
              <a:rPr lang="en-US" sz="7200" dirty="0" smtClean="0"/>
              <a:t>The Carter Years</a:t>
            </a:r>
            <a:endParaRPr lang="en-US" sz="7200" dirty="0"/>
          </a:p>
        </p:txBody>
      </p:sp>
      <p:pic>
        <p:nvPicPr>
          <p:cNvPr id="4" name="Picture 3" descr="Jimmy Carter - Wikipedia"/>
          <p:cNvPicPr>
            <a:picLocks noChangeAspect="1"/>
          </p:cNvPicPr>
          <p:nvPr/>
        </p:nvPicPr>
        <p:blipFill rotWithShape="1">
          <a:blip r:embed="rId3" cstate="print">
            <a:extLst>
              <a:ext uri="{28A0092B-C50C-407E-A947-70E740481C1C}">
                <a14:useLocalDpi xmlns:a14="http://schemas.microsoft.com/office/drawing/2010/main" val="0"/>
              </a:ext>
            </a:extLst>
          </a:blip>
          <a:srcRect l="1959" t="5932" r="3972"/>
          <a:stretch/>
        </p:blipFill>
        <p:spPr>
          <a:xfrm>
            <a:off x="8771238" y="228600"/>
            <a:ext cx="3192162" cy="4724400"/>
          </a:xfrm>
          <a:prstGeom prst="ellipse">
            <a:avLst/>
          </a:prstGeom>
          <a:ln w="63500" cap="rnd">
            <a:solidFill>
              <a:schemeClr val="bg2">
                <a:lumMod val="50000"/>
                <a:lumOff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6230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Election of 1968</a:t>
            </a:r>
            <a:endParaRPr lang="en-US" dirty="0"/>
          </a:p>
        </p:txBody>
      </p:sp>
      <p:pic>
        <p:nvPicPr>
          <p:cNvPr id="31746" name="Picture 2" descr="http://1.bp.blogspot.com/-7xgaGrTsIug/TWX_VTY8NdI/AAAAAAAALoY/z00taG6Xcrg/s1600/RFK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26506"/>
            <a:ext cx="4103757" cy="48854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1748" name="Picture 4" descr="File:Rfk assassination.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638955"/>
            <a:ext cx="4946036" cy="56729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24671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206375"/>
            <a:ext cx="7391400" cy="1492250"/>
          </a:xfrm>
        </p:spPr>
        <p:txBody>
          <a:bodyPr anchor="ctr">
            <a:normAutofit/>
          </a:bodyPr>
          <a:lstStyle/>
          <a:p>
            <a:pPr eaLnBrk="1" fontAlgn="auto" hangingPunct="1">
              <a:spcAft>
                <a:spcPts val="0"/>
              </a:spcAft>
              <a:defRPr/>
            </a:pPr>
            <a:r>
              <a:rPr lang="en-US" sz="5400" dirty="0">
                <a:ea typeface="+mj-ea"/>
                <a:cs typeface="+mj-cs"/>
              </a:rPr>
              <a:t>Peanuts, Not Politics</a:t>
            </a:r>
          </a:p>
        </p:txBody>
      </p:sp>
      <p:sp>
        <p:nvSpPr>
          <p:cNvPr id="6" name="Content Placeholder 5"/>
          <p:cNvSpPr>
            <a:spLocks noGrp="1"/>
          </p:cNvSpPr>
          <p:nvPr>
            <p:ph idx="1"/>
          </p:nvPr>
        </p:nvSpPr>
        <p:spPr>
          <a:xfrm>
            <a:off x="1088966" y="1651577"/>
            <a:ext cx="7216834" cy="4929187"/>
          </a:xfrm>
        </p:spPr>
        <p:txBody>
          <a:bodyPr>
            <a:noAutofit/>
          </a:bodyPr>
          <a:lstStyle/>
          <a:p>
            <a:pPr eaLnBrk="1" hangingPunct="1"/>
            <a:r>
              <a:rPr lang="en-US" altLang="en-US" sz="4000" dirty="0" smtClean="0"/>
              <a:t>Struggles to work with Congress</a:t>
            </a:r>
          </a:p>
          <a:p>
            <a:pPr eaLnBrk="1" hangingPunct="1"/>
            <a:r>
              <a:rPr lang="en-US" altLang="en-US" sz="4000" dirty="0" smtClean="0"/>
              <a:t>Dept</a:t>
            </a:r>
            <a:r>
              <a:rPr lang="en-US" altLang="en-US" sz="4000" dirty="0"/>
              <a:t>. of Energy</a:t>
            </a:r>
          </a:p>
          <a:p>
            <a:pPr eaLnBrk="1" hangingPunct="1"/>
            <a:r>
              <a:rPr lang="en-US" altLang="en-US" sz="4000" dirty="0"/>
              <a:t>Tax cuts to fight inflation</a:t>
            </a:r>
          </a:p>
          <a:p>
            <a:pPr eaLnBrk="1" hangingPunct="1"/>
            <a:r>
              <a:rPr lang="en-US" altLang="en-US" sz="4000" dirty="0"/>
              <a:t>Pardons Vietnam draft dodgers</a:t>
            </a:r>
          </a:p>
          <a:p>
            <a:pPr eaLnBrk="1" hangingPunct="1"/>
            <a:r>
              <a:rPr lang="en-US" altLang="en-US" sz="4000" dirty="0" smtClean="0"/>
              <a:t>Deregulation </a:t>
            </a:r>
            <a:r>
              <a:rPr lang="en-US" altLang="en-US" sz="4000" dirty="0"/>
              <a:t>of </a:t>
            </a:r>
            <a:r>
              <a:rPr lang="en-US" altLang="en-US" sz="4000" dirty="0" smtClean="0"/>
              <a:t>transportation</a:t>
            </a:r>
          </a:p>
          <a:p>
            <a:pPr eaLnBrk="1" hangingPunct="1"/>
            <a:r>
              <a:rPr lang="en-US" altLang="en-US" sz="4000" dirty="0" smtClean="0"/>
              <a:t>Crisis of </a:t>
            </a:r>
            <a:r>
              <a:rPr lang="en-US" altLang="en-US" sz="4000" dirty="0" smtClean="0"/>
              <a:t>Confidence</a:t>
            </a:r>
            <a:endParaRPr lang="en-US" altLang="en-US" sz="4000" dirty="0"/>
          </a:p>
        </p:txBody>
      </p:sp>
      <p:pic>
        <p:nvPicPr>
          <p:cNvPr id="7170" name="Picture 2" descr="http://www.worldofstock.com/slides/PFA1141.jpg"/>
          <p:cNvPicPr>
            <a:picLocks noChangeAspect="1" noChangeArrowheads="1"/>
          </p:cNvPicPr>
          <p:nvPr/>
        </p:nvPicPr>
        <p:blipFill>
          <a:blip r:embed="rId2"/>
          <a:srcRect/>
          <a:stretch>
            <a:fillRect/>
          </a:stretch>
        </p:blipFill>
        <p:spPr bwMode="auto">
          <a:xfrm rot="231707">
            <a:off x="8594621" y="89061"/>
            <a:ext cx="2784475" cy="414496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 name="Picture 4" descr="http://theresilientearth.com/files/images/carter_solar_panels.jpg"/>
          <p:cNvPicPr>
            <a:picLocks noChangeAspect="1" noChangeArrowheads="1"/>
          </p:cNvPicPr>
          <p:nvPr/>
        </p:nvPicPr>
        <p:blipFill rotWithShape="1">
          <a:blip r:embed="rId3"/>
          <a:srcRect l="9211" r="11625"/>
          <a:stretch/>
        </p:blipFill>
        <p:spPr bwMode="auto">
          <a:xfrm rot="-355038">
            <a:off x="8125113" y="4007751"/>
            <a:ext cx="3947907" cy="251224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Image result for draft dodg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8510">
            <a:off x="8107222" y="1322215"/>
            <a:ext cx="3861881" cy="2170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carter crisis of confidence">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767" r="833"/>
          <a:stretch/>
        </p:blipFill>
        <p:spPr bwMode="auto">
          <a:xfrm rot="21226289">
            <a:off x="8152956" y="3826891"/>
            <a:ext cx="3881185" cy="2534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10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10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heel(1)">
                                      <p:cBhvr>
                                        <p:cTn id="22" dur="1000"/>
                                        <p:tgtEl>
                                          <p:spTgt spid="6">
                                            <p:txEl>
                                              <p:pRg st="3" end="3"/>
                                            </p:txEl>
                                          </p:spTgt>
                                        </p:tgtEl>
                                      </p:cBhvr>
                                    </p:animEffect>
                                  </p:childTnLst>
                                </p:cTn>
                              </p:par>
                              <p:par>
                                <p:cTn id="23" presetID="10" presetClass="exit" presetSubtype="0" fill="hold" nodeType="withEffect">
                                  <p:stCondLst>
                                    <p:cond delay="0"/>
                                  </p:stCondLst>
                                  <p:childTnLst>
                                    <p:animEffect transition="out" filter="fade">
                                      <p:cBhvr>
                                        <p:cTn id="24" dur="500"/>
                                        <p:tgtEl>
                                          <p:spTgt spid="7170"/>
                                        </p:tgtEl>
                                      </p:cBhvr>
                                    </p:animEffect>
                                    <p:set>
                                      <p:cBhvr>
                                        <p:cTn id="25" dur="1" fill="hold">
                                          <p:stCondLst>
                                            <p:cond delay="499"/>
                                          </p:stCondLst>
                                        </p:cTn>
                                        <p:tgtEl>
                                          <p:spTgt spid="717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172"/>
                                        </p:tgtEl>
                                      </p:cBhvr>
                                    </p:animEffect>
                                    <p:set>
                                      <p:cBhvr>
                                        <p:cTn id="28" dur="1" fill="hold">
                                          <p:stCondLst>
                                            <p:cond delay="499"/>
                                          </p:stCondLst>
                                        </p:cTn>
                                        <p:tgtEl>
                                          <p:spTgt spid="717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1" fill="hold"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heel(1)">
                                      <p:cBhvr>
                                        <p:cTn id="36" dur="10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heel(1)">
                                      <p:cBhvr>
                                        <p:cTn id="41" dur="1000"/>
                                        <p:tgtEl>
                                          <p:spTgt spid="6">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ree mile island">
            <a:extLst>
              <a:ext uri="{FF2B5EF4-FFF2-40B4-BE49-F238E27FC236}">
                <a16:creationId xmlns:a16="http://schemas.microsoft.com/office/drawing/2014/main" id="{5A0DDC2F-0D5B-4847-8190-88095B324F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88"/>
          <a:stretch/>
        </p:blipFill>
        <p:spPr bwMode="auto">
          <a:xfrm>
            <a:off x="1" y="0"/>
            <a:ext cx="12192000" cy="68761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24401" y="304801"/>
            <a:ext cx="7115624" cy="924475"/>
          </a:xfrm>
        </p:spPr>
        <p:txBody>
          <a:bodyPr anchor="ctr">
            <a:normAutofit/>
          </a:bodyPr>
          <a:lstStyle/>
          <a:p>
            <a:pPr algn="r" eaLnBrk="1" fontAlgn="auto" hangingPunct="1">
              <a:spcAft>
                <a:spcPts val="0"/>
              </a:spcAft>
              <a:defRPr/>
            </a:pPr>
            <a:r>
              <a:rPr lang="en-US" sz="5400" cap="none" spc="50" dirty="0">
                <a:ln w="0"/>
                <a:solidFill>
                  <a:schemeClr val="bg2"/>
                </a:solidFill>
                <a:effectLst>
                  <a:glow rad="101600">
                    <a:schemeClr val="tx1">
                      <a:alpha val="60000"/>
                    </a:schemeClr>
                  </a:glow>
                  <a:innerShdw blurRad="63500" dist="50800" dir="13500000">
                    <a:srgbClr val="000000">
                      <a:alpha val="50000"/>
                    </a:srgbClr>
                  </a:innerShdw>
                </a:effectLst>
                <a:ea typeface="+mj-ea"/>
                <a:cs typeface="+mj-cs"/>
              </a:rPr>
              <a:t>MELTDOWN!</a:t>
            </a:r>
          </a:p>
        </p:txBody>
      </p:sp>
      <p:sp>
        <p:nvSpPr>
          <p:cNvPr id="3" name="Content Placeholder 2"/>
          <p:cNvSpPr>
            <a:spLocks noGrp="1"/>
          </p:cNvSpPr>
          <p:nvPr>
            <p:ph idx="1"/>
          </p:nvPr>
        </p:nvSpPr>
        <p:spPr>
          <a:xfrm>
            <a:off x="4724401" y="1295402"/>
            <a:ext cx="7162798" cy="5105399"/>
          </a:xfrm>
          <a:extLst/>
        </p:spPr>
        <p:txBody>
          <a:bodyPr rtlCol="0">
            <a:noAutofit/>
          </a:bodyPr>
          <a:lstStyle/>
          <a:p>
            <a:pPr eaLnBrk="1" fontAlgn="auto" hangingPunct="1">
              <a:lnSpc>
                <a:spcPct val="100000"/>
              </a:lnSpc>
              <a:spcBef>
                <a:spcPts val="0"/>
              </a:spcBef>
              <a:spcAft>
                <a:spcPts val="1000"/>
              </a:spcAft>
              <a:buClr>
                <a:schemeClr val="bg1">
                  <a:lumMod val="85000"/>
                  <a:lumOff val="15000"/>
                </a:schemeClr>
              </a:buClr>
              <a:defRPr/>
            </a:pPr>
            <a:r>
              <a:rPr lang="en-US" sz="3600" dirty="0">
                <a:solidFill>
                  <a:schemeClr val="bg1">
                    <a:lumMod val="85000"/>
                    <a:lumOff val="15000"/>
                  </a:schemeClr>
                </a:solidFill>
                <a:effectLst>
                  <a:glow rad="127000">
                    <a:schemeClr val="tx1">
                      <a:lumMod val="85000"/>
                      <a:lumOff val="15000"/>
                      <a:alpha val="75000"/>
                    </a:schemeClr>
                  </a:glow>
                </a:effectLst>
                <a:ea typeface="+mn-ea"/>
                <a:cs typeface="+mn-cs"/>
              </a:rPr>
              <a:t>Partial meltdown at Three Mile Island nuclear plant in PA (1979)</a:t>
            </a:r>
          </a:p>
          <a:p>
            <a:pPr eaLnBrk="1" fontAlgn="auto" hangingPunct="1">
              <a:lnSpc>
                <a:spcPct val="100000"/>
              </a:lnSpc>
              <a:spcBef>
                <a:spcPts val="0"/>
              </a:spcBef>
              <a:spcAft>
                <a:spcPts val="1000"/>
              </a:spcAft>
              <a:buClr>
                <a:schemeClr val="bg1">
                  <a:lumMod val="85000"/>
                  <a:lumOff val="15000"/>
                </a:schemeClr>
              </a:buClr>
              <a:defRPr/>
            </a:pPr>
            <a:r>
              <a:rPr lang="en-US" sz="3600" dirty="0">
                <a:solidFill>
                  <a:schemeClr val="bg1">
                    <a:lumMod val="85000"/>
                    <a:lumOff val="15000"/>
                  </a:schemeClr>
                </a:solidFill>
                <a:effectLst>
                  <a:glow rad="127000">
                    <a:schemeClr val="tx1">
                      <a:lumMod val="85000"/>
                      <a:lumOff val="15000"/>
                      <a:alpha val="75000"/>
                    </a:schemeClr>
                  </a:glow>
                </a:effectLst>
                <a:ea typeface="+mn-ea"/>
                <a:cs typeface="+mn-cs"/>
              </a:rPr>
              <a:t>Worst in U.S. history</a:t>
            </a:r>
          </a:p>
          <a:p>
            <a:pPr eaLnBrk="1" fontAlgn="auto" hangingPunct="1">
              <a:lnSpc>
                <a:spcPct val="100000"/>
              </a:lnSpc>
              <a:spcBef>
                <a:spcPts val="0"/>
              </a:spcBef>
              <a:spcAft>
                <a:spcPts val="1000"/>
              </a:spcAft>
              <a:buClr>
                <a:schemeClr val="bg1">
                  <a:lumMod val="85000"/>
                  <a:lumOff val="15000"/>
                </a:schemeClr>
              </a:buClr>
              <a:defRPr/>
            </a:pPr>
            <a:r>
              <a:rPr lang="en-US" sz="3600" dirty="0">
                <a:solidFill>
                  <a:schemeClr val="bg1">
                    <a:lumMod val="85000"/>
                    <a:lumOff val="15000"/>
                  </a:schemeClr>
                </a:solidFill>
                <a:effectLst>
                  <a:glow rad="127000">
                    <a:schemeClr val="tx1">
                      <a:lumMod val="85000"/>
                      <a:lumOff val="15000"/>
                      <a:alpha val="75000"/>
                    </a:schemeClr>
                  </a:glow>
                </a:effectLst>
                <a:ea typeface="+mn-ea"/>
                <a:cs typeface="+mn-cs"/>
              </a:rPr>
              <a:t>Carter reacted quickly; created an investigative committee to prevent another accident</a:t>
            </a:r>
          </a:p>
          <a:p>
            <a:pPr eaLnBrk="1" fontAlgn="auto" hangingPunct="1">
              <a:lnSpc>
                <a:spcPct val="100000"/>
              </a:lnSpc>
              <a:spcBef>
                <a:spcPts val="0"/>
              </a:spcBef>
              <a:spcAft>
                <a:spcPts val="1000"/>
              </a:spcAft>
              <a:buClr>
                <a:schemeClr val="bg1">
                  <a:lumMod val="85000"/>
                  <a:lumOff val="15000"/>
                </a:schemeClr>
              </a:buClr>
              <a:defRPr/>
            </a:pPr>
            <a:r>
              <a:rPr lang="en-US" sz="3600" dirty="0">
                <a:solidFill>
                  <a:schemeClr val="bg1">
                    <a:lumMod val="85000"/>
                    <a:lumOff val="15000"/>
                  </a:schemeClr>
                </a:solidFill>
                <a:effectLst>
                  <a:glow rad="127000">
                    <a:schemeClr val="tx1">
                      <a:lumMod val="85000"/>
                      <a:lumOff val="15000"/>
                      <a:alpha val="75000"/>
                    </a:schemeClr>
                  </a:glow>
                </a:effectLst>
                <a:ea typeface="+mn-ea"/>
                <a:cs typeface="+mn-cs"/>
              </a:rPr>
              <a:t>Prompted protests and demands for clean energy</a:t>
            </a:r>
          </a:p>
        </p:txBody>
      </p:sp>
      <p:pic>
        <p:nvPicPr>
          <p:cNvPr id="27652" name="Picture 6" descr="http://assets.inhabitat.com/wp-content/blogs.dir/1/files/2011/10/Blinky-e1319824451193.jpg"/>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055100" y="5638800"/>
            <a:ext cx="1562100"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p:nvPr/>
        </p:nvPicPr>
        <p:blipFill rotWithShape="1">
          <a:blip r:embed="rId5" cstate="print">
            <a:extLst>
              <a:ext uri="{28A0092B-C50C-407E-A947-70E740481C1C}">
                <a14:useLocalDpi xmlns:a14="http://schemas.microsoft.com/office/drawing/2010/main" val="0"/>
              </a:ext>
            </a:extLst>
          </a:blip>
          <a:srcRect l="30206" r="6119" b="23646"/>
          <a:stretch/>
        </p:blipFill>
        <p:spPr bwMode="auto">
          <a:xfrm>
            <a:off x="304801" y="390063"/>
            <a:ext cx="4114800" cy="617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https://upload.wikimedia.org/wikipedia/commons/5/53/Anti-nuke_rally_in_Harrisburg_US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975" y="390063"/>
            <a:ext cx="4076226" cy="61195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138123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strips(downLeft)">
                                      <p:cBhvr>
                                        <p:cTn id="25" dur="500"/>
                                        <p:tgtEl>
                                          <p:spTgt spid="3">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barn(inVertical)">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4885" y="237466"/>
            <a:ext cx="10178322" cy="1492132"/>
          </a:xfrm>
        </p:spPr>
        <p:txBody>
          <a:bodyPr anchor="ctr"/>
          <a:lstStyle/>
          <a:p>
            <a:pPr algn="r" eaLnBrk="1" fontAlgn="auto" hangingPunct="1">
              <a:spcAft>
                <a:spcPts val="0"/>
              </a:spcAft>
              <a:defRPr/>
            </a:pPr>
            <a:r>
              <a:rPr lang="en-US" dirty="0">
                <a:ea typeface="+mj-ea"/>
                <a:cs typeface="+mj-cs"/>
              </a:rPr>
              <a:t>Foreign Affairs</a:t>
            </a:r>
          </a:p>
        </p:txBody>
      </p:sp>
      <p:sp>
        <p:nvSpPr>
          <p:cNvPr id="2" name="Content Placeholder 1"/>
          <p:cNvSpPr>
            <a:spLocks noGrp="1"/>
          </p:cNvSpPr>
          <p:nvPr>
            <p:ph idx="1"/>
          </p:nvPr>
        </p:nvSpPr>
        <p:spPr>
          <a:xfrm>
            <a:off x="5114924" y="1716088"/>
            <a:ext cx="6543675" cy="4953000"/>
          </a:xfrm>
        </p:spPr>
        <p:txBody>
          <a:bodyPr/>
          <a:lstStyle/>
          <a:p>
            <a:pPr eaLnBrk="1" hangingPunct="1">
              <a:lnSpc>
                <a:spcPct val="100000"/>
              </a:lnSpc>
            </a:pPr>
            <a:r>
              <a:rPr lang="en-US" altLang="en-US" sz="2800" dirty="0"/>
              <a:t>Camp David Accords – Carter invited the leaders of Egypt and Israel to a conference at Camp David, in which he persuaded them to sign a peace accord.</a:t>
            </a:r>
          </a:p>
          <a:p>
            <a:pPr eaLnBrk="1" hangingPunct="1">
              <a:lnSpc>
                <a:spcPct val="100000"/>
              </a:lnSpc>
            </a:pPr>
            <a:r>
              <a:rPr lang="en-US" altLang="en-US" sz="2800" dirty="0"/>
              <a:t>Panama Canal Treaty – Vowed to give full control of the Panama Canal over by the year 2000.</a:t>
            </a:r>
          </a:p>
          <a:p>
            <a:pPr eaLnBrk="1" hangingPunct="1">
              <a:lnSpc>
                <a:spcPct val="100000"/>
              </a:lnSpc>
            </a:pPr>
            <a:r>
              <a:rPr lang="en-US" altLang="en-US" sz="2800" dirty="0"/>
              <a:t>Soviet invasion of Afghanistan </a:t>
            </a:r>
            <a:r>
              <a:rPr lang="en-US" altLang="en-US" sz="2800" dirty="0">
                <a:sym typeface="Wingdings" panose="05000000000000000000" pitchFamily="2" charset="2"/>
              </a:rPr>
              <a:t> Boycott of 1980 Moscow Olympics  Boycott of 1984 LA Olympics</a:t>
            </a:r>
            <a:endParaRPr lang="en-US" altLang="en-US" sz="2800" dirty="0"/>
          </a:p>
          <a:p>
            <a:pPr eaLnBrk="1" hangingPunct="1">
              <a:lnSpc>
                <a:spcPct val="100000"/>
              </a:lnSpc>
            </a:pPr>
            <a:endParaRPr lang="en-US" altLang="en-US" sz="1900" dirty="0"/>
          </a:p>
        </p:txBody>
      </p:sp>
      <p:pic>
        <p:nvPicPr>
          <p:cNvPr id="5122" name="Picture 2" descr="http://media-2.web.britannica.com/eb-media/99/90099-004-5BD407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14" y="557396"/>
            <a:ext cx="3834286" cy="2941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5" name="TextBox 4"/>
          <p:cNvSpPr txBox="1"/>
          <p:nvPr/>
        </p:nvSpPr>
        <p:spPr>
          <a:xfrm>
            <a:off x="1028000" y="3087079"/>
            <a:ext cx="3848800" cy="461665"/>
          </a:xfrm>
          <a:prstGeom prst="rect">
            <a:avLst/>
          </a:prstGeom>
          <a:solidFill>
            <a:schemeClr val="tx2">
              <a:lumMod val="40000"/>
              <a:lumOff val="60000"/>
              <a:alpha val="90000"/>
            </a:schemeClr>
          </a:solidFill>
        </p:spPr>
        <p:txBody>
          <a:bodyPr wrap="square">
            <a:spAutoFit/>
          </a:bodyPr>
          <a:lstStyle/>
          <a:p>
            <a:pPr algn="ctr" eaLnBrk="1" fontAlgn="auto" hangingPunct="1">
              <a:spcBef>
                <a:spcPts val="0"/>
              </a:spcBef>
              <a:spcAft>
                <a:spcPts val="0"/>
              </a:spcAft>
              <a:defRPr/>
            </a:pPr>
            <a:r>
              <a:rPr lang="en-US" sz="1200" dirty="0">
                <a:latin typeface="+mn-lt"/>
                <a:ea typeface="+mn-ea"/>
              </a:rPr>
              <a:t>President Anwar Sadat of Egypt (left) and Prime Minister Menachem Begin of Israel (right)</a:t>
            </a:r>
          </a:p>
        </p:txBody>
      </p:sp>
      <p:pic>
        <p:nvPicPr>
          <p:cNvPr id="7" name="Picture 2" descr="File:Mortar attack on Shigal Tarna garrison, Kunar Province, 87.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657" y="3839312"/>
            <a:ext cx="3888894" cy="27812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0724" name="Picture 4" descr="http://4.bp.blogspot.com/-eHnEqwJ1LRY/TaAe7bVAobI/AAAAAAAAAeQ/IZCeYqn4EAw/s1600/israel+egypt.png"/>
          <p:cNvPicPr>
            <a:picLocks noChangeAspect="1" noChangeArrowheads="1"/>
          </p:cNvPicPr>
          <p:nvPr/>
        </p:nvPicPr>
        <p:blipFill>
          <a:blip r:embed="rId6" cstate="print">
            <a:extLst>
              <a:ext uri="{28A0092B-C50C-407E-A947-70E740481C1C}">
                <a14:useLocalDpi xmlns:a14="http://schemas.microsoft.com/office/drawing/2010/main" val="0"/>
              </a:ext>
            </a:extLst>
          </a:blip>
          <a:srcRect l="5048" t="7407" r="6610" b="7407"/>
          <a:stretch>
            <a:fillRect/>
          </a:stretch>
        </p:blipFill>
        <p:spPr bwMode="auto">
          <a:xfrm rot="20779435">
            <a:off x="80918" y="223074"/>
            <a:ext cx="1459848" cy="959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48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barn(inVertical)">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3" dur="500"/>
                                        <p:tgtEl>
                                          <p:spTgt spid="2">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130176"/>
            <a:ext cx="4946650" cy="1744663"/>
          </a:xfrm>
        </p:spPr>
        <p:txBody>
          <a:bodyPr>
            <a:normAutofit/>
          </a:bodyPr>
          <a:lstStyle/>
          <a:p>
            <a:pPr eaLnBrk="1" fontAlgn="auto" hangingPunct="1">
              <a:spcAft>
                <a:spcPts val="0"/>
              </a:spcAft>
              <a:defRPr/>
            </a:pPr>
            <a:r>
              <a:rPr lang="en-US" dirty="0">
                <a:ea typeface="+mj-ea"/>
                <a:cs typeface="+mj-cs"/>
              </a:rPr>
              <a:t>Iran Hostage Crisis</a:t>
            </a:r>
          </a:p>
        </p:txBody>
      </p:sp>
      <p:sp>
        <p:nvSpPr>
          <p:cNvPr id="2" name="Content Placeholder 1"/>
          <p:cNvSpPr>
            <a:spLocks noGrp="1"/>
          </p:cNvSpPr>
          <p:nvPr>
            <p:ph idx="1"/>
          </p:nvPr>
        </p:nvSpPr>
        <p:spPr>
          <a:xfrm>
            <a:off x="6089650" y="130175"/>
            <a:ext cx="5568950" cy="6438900"/>
          </a:xfrm>
        </p:spPr>
        <p:txBody>
          <a:bodyPr>
            <a:noAutofit/>
          </a:bodyPr>
          <a:lstStyle/>
          <a:p>
            <a:pPr eaLnBrk="1" hangingPunct="1"/>
            <a:r>
              <a:rPr lang="en-US" altLang="en-US" sz="3400" dirty="0"/>
              <a:t>52 Americans held hostage for 444 days after Islamic militants took over the American Embassy in Tehran </a:t>
            </a:r>
          </a:p>
          <a:p>
            <a:pPr lvl="1" eaLnBrk="1" hangingPunct="1"/>
            <a:r>
              <a:rPr lang="en-US" altLang="en-US" sz="3200" dirty="0"/>
              <a:t>Supported by Ayatollah </a:t>
            </a:r>
            <a:r>
              <a:rPr lang="en-US" altLang="en-US" sz="3200" dirty="0" err="1"/>
              <a:t>Ruhollah</a:t>
            </a:r>
            <a:r>
              <a:rPr lang="en-US" altLang="en-US" sz="3200" dirty="0"/>
              <a:t> Khomeini </a:t>
            </a:r>
          </a:p>
          <a:p>
            <a:pPr lvl="1" eaLnBrk="1" hangingPunct="1"/>
            <a:r>
              <a:rPr lang="en-US" altLang="en-US" sz="3200" dirty="0"/>
              <a:t>Failed negotiations and rescue missions</a:t>
            </a:r>
          </a:p>
          <a:p>
            <a:pPr eaLnBrk="1" hangingPunct="1"/>
            <a:r>
              <a:rPr lang="en-US" altLang="en-US" sz="3400" dirty="0"/>
              <a:t>Hostages released minutes after Ronald Reagan is sworn into office</a:t>
            </a:r>
          </a:p>
        </p:txBody>
      </p:sp>
      <p:pic>
        <p:nvPicPr>
          <p:cNvPr id="32772" name="Picture 4" descr="http://media-2.web.britannica.com/eb-media/84/71284-004-767BA92D.jpg"/>
          <p:cNvPicPr>
            <a:picLocks noChangeAspect="1" noChangeArrowheads="1"/>
          </p:cNvPicPr>
          <p:nvPr/>
        </p:nvPicPr>
        <p:blipFill>
          <a:blip r:embed="rId3"/>
          <a:srcRect/>
          <a:stretch>
            <a:fillRect/>
          </a:stretch>
        </p:blipFill>
        <p:spPr bwMode="auto">
          <a:xfrm>
            <a:off x="1143000" y="2370137"/>
            <a:ext cx="4636181" cy="3161688"/>
          </a:xfrm>
          <a:prstGeom prst="rect">
            <a:avLst/>
          </a:prstGeom>
          <a:noFill/>
          <a:ln>
            <a:noFill/>
          </a:ln>
          <a:effectLst>
            <a:outerShdw blurRad="190500" algn="tl" rotWithShape="0">
              <a:srgbClr val="80808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6" name="Picture 4" descr="http://alwelayah.net/hiic/imgs/08011015065811999668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210" y="1776933"/>
            <a:ext cx="4199390" cy="473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0" name="Picture 2" descr="http://content.answcdn.com/main/content/img/getty/8/8/3208388.jpg"/>
          <p:cNvPicPr>
            <a:picLocks noChangeAspect="1" noChangeArrowheads="1"/>
          </p:cNvPicPr>
          <p:nvPr/>
        </p:nvPicPr>
        <p:blipFill>
          <a:blip r:embed="rId5"/>
          <a:srcRect l="6557" b="15614"/>
          <a:stretch>
            <a:fillRect/>
          </a:stretch>
        </p:blipFill>
        <p:spPr bwMode="auto">
          <a:xfrm>
            <a:off x="1110343" y="2109853"/>
            <a:ext cx="4668838" cy="3275672"/>
          </a:xfrm>
          <a:prstGeom prst="rect">
            <a:avLst/>
          </a:prstGeom>
          <a:noFill/>
          <a:ln>
            <a:noFill/>
          </a:ln>
          <a:effectLst>
            <a:outerShdw blurRad="190500" algn="tl" rotWithShape="0">
              <a:srgbClr val="80808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Picture 6" descr="http://2.bp.blogspot.com/-rl8t011c0NU/UHSAkmL19oI/AAAAAAAAK9s/cEVLLFj9ooY/s1600/argo-poster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1782" y="1748738"/>
            <a:ext cx="3352800" cy="489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61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1000" fill="hold"/>
                                        <p:tgtEl>
                                          <p:spTgt spid="32772"/>
                                        </p:tgtEl>
                                        <p:attrNameLst>
                                          <p:attrName>ppt_w</p:attrName>
                                        </p:attrNameLst>
                                      </p:cBhvr>
                                      <p:tavLst>
                                        <p:tav tm="0">
                                          <p:val>
                                            <p:fltVal val="0"/>
                                          </p:val>
                                        </p:tav>
                                        <p:tav tm="100000">
                                          <p:val>
                                            <p:strVal val="#ppt_w"/>
                                          </p:val>
                                        </p:tav>
                                      </p:tavLst>
                                    </p:anim>
                                    <p:anim calcmode="lin" valueType="num">
                                      <p:cBhvr>
                                        <p:cTn id="8" dur="1000" fill="hold"/>
                                        <p:tgtEl>
                                          <p:spTgt spid="32772"/>
                                        </p:tgtEl>
                                        <p:attrNameLst>
                                          <p:attrName>ppt_h</p:attrName>
                                        </p:attrNameLst>
                                      </p:cBhvr>
                                      <p:tavLst>
                                        <p:tav tm="0">
                                          <p:val>
                                            <p:fltVal val="0"/>
                                          </p:val>
                                        </p:tav>
                                        <p:tav tm="100000">
                                          <p:val>
                                            <p:strVal val="#ppt_h"/>
                                          </p:val>
                                        </p:tav>
                                      </p:tavLst>
                                    </p:anim>
                                    <p:animEffect transition="in" filter="fade">
                                      <p:cBhvr>
                                        <p:cTn id="9" dur="1000"/>
                                        <p:tgtEl>
                                          <p:spTgt spid="32772"/>
                                        </p:tgtEl>
                                      </p:cBhvr>
                                    </p:animEffect>
                                  </p:childTnLst>
                                </p:cTn>
                              </p:par>
                              <p:par>
                                <p:cTn id="10" presetID="12" presetClass="entr" presetSubtype="4"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slide(fromBottom)">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slide(fromBottom)">
                                      <p:cBhvr>
                                        <p:cTn id="17" dur="500"/>
                                        <p:tgtEl>
                                          <p:spTgt spid="2">
                                            <p:txEl>
                                              <p:pRg st="1" end="1"/>
                                            </p:txEl>
                                          </p:spTgt>
                                        </p:tgtEl>
                                      </p:cBhvr>
                                    </p:animEffect>
                                  </p:childTnLst>
                                </p:cTn>
                              </p:par>
                              <p:par>
                                <p:cTn id="18" presetID="53" presetClass="exit" presetSubtype="0" fill="hold" nodeType="withEffect">
                                  <p:stCondLst>
                                    <p:cond delay="0"/>
                                  </p:stCondLst>
                                  <p:childTnLst>
                                    <p:anim calcmode="lin" valueType="num">
                                      <p:cBhvr>
                                        <p:cTn id="19" dur="500"/>
                                        <p:tgtEl>
                                          <p:spTgt spid="32772"/>
                                        </p:tgtEl>
                                        <p:attrNameLst>
                                          <p:attrName>ppt_w</p:attrName>
                                        </p:attrNameLst>
                                      </p:cBhvr>
                                      <p:tavLst>
                                        <p:tav tm="0">
                                          <p:val>
                                            <p:strVal val="ppt_w"/>
                                          </p:val>
                                        </p:tav>
                                        <p:tav tm="100000">
                                          <p:val>
                                            <p:fltVal val="0"/>
                                          </p:val>
                                        </p:tav>
                                      </p:tavLst>
                                    </p:anim>
                                    <p:anim calcmode="lin" valueType="num">
                                      <p:cBhvr>
                                        <p:cTn id="20" dur="500"/>
                                        <p:tgtEl>
                                          <p:spTgt spid="32772"/>
                                        </p:tgtEl>
                                        <p:attrNameLst>
                                          <p:attrName>ppt_h</p:attrName>
                                        </p:attrNameLst>
                                      </p:cBhvr>
                                      <p:tavLst>
                                        <p:tav tm="0">
                                          <p:val>
                                            <p:strVal val="ppt_h"/>
                                          </p:val>
                                        </p:tav>
                                        <p:tav tm="100000">
                                          <p:val>
                                            <p:fltVal val="0"/>
                                          </p:val>
                                        </p:tav>
                                      </p:tavLst>
                                    </p:anim>
                                    <p:animEffect transition="out" filter="fade">
                                      <p:cBhvr>
                                        <p:cTn id="21" dur="500"/>
                                        <p:tgtEl>
                                          <p:spTgt spid="32772"/>
                                        </p:tgtEl>
                                      </p:cBhvr>
                                    </p:animEffect>
                                    <p:set>
                                      <p:cBhvr>
                                        <p:cTn id="22" dur="1" fill="hold">
                                          <p:stCondLst>
                                            <p:cond delay="499"/>
                                          </p:stCondLst>
                                        </p:cTn>
                                        <p:tgtEl>
                                          <p:spTgt spid="32772"/>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8196"/>
                                        </p:tgtEl>
                                        <p:attrNameLst>
                                          <p:attrName>style.visibility</p:attrName>
                                        </p:attrNameLst>
                                      </p:cBhvr>
                                      <p:to>
                                        <p:strVal val="visible"/>
                                      </p:to>
                                    </p:set>
                                    <p:anim calcmode="lin" valueType="num">
                                      <p:cBhvr>
                                        <p:cTn id="25" dur="500" fill="hold"/>
                                        <p:tgtEl>
                                          <p:spTgt spid="8196"/>
                                        </p:tgtEl>
                                        <p:attrNameLst>
                                          <p:attrName>ppt_w</p:attrName>
                                        </p:attrNameLst>
                                      </p:cBhvr>
                                      <p:tavLst>
                                        <p:tav tm="0">
                                          <p:val>
                                            <p:fltVal val="0"/>
                                          </p:val>
                                        </p:tav>
                                        <p:tav tm="100000">
                                          <p:val>
                                            <p:strVal val="#ppt_w"/>
                                          </p:val>
                                        </p:tav>
                                      </p:tavLst>
                                    </p:anim>
                                    <p:anim calcmode="lin" valueType="num">
                                      <p:cBhvr>
                                        <p:cTn id="26" dur="500" fill="hold"/>
                                        <p:tgtEl>
                                          <p:spTgt spid="8196"/>
                                        </p:tgtEl>
                                        <p:attrNameLst>
                                          <p:attrName>ppt_h</p:attrName>
                                        </p:attrNameLst>
                                      </p:cBhvr>
                                      <p:tavLst>
                                        <p:tav tm="0">
                                          <p:val>
                                            <p:fltVal val="0"/>
                                          </p:val>
                                        </p:tav>
                                        <p:tav tm="100000">
                                          <p:val>
                                            <p:strVal val="#ppt_h"/>
                                          </p:val>
                                        </p:tav>
                                      </p:tavLst>
                                    </p:anim>
                                    <p:animEffect transition="in" filter="fade">
                                      <p:cBhvr>
                                        <p:cTn id="27" dur="500"/>
                                        <p:tgtEl>
                                          <p:spTgt spid="819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slide(fromBottom)">
                                      <p:cBhvr>
                                        <p:cTn id="32" dur="500"/>
                                        <p:tgtEl>
                                          <p:spTgt spid="2">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slide(fromBottom)">
                                      <p:cBhvr>
                                        <p:cTn id="37" dur="500"/>
                                        <p:tgtEl>
                                          <p:spTgt spid="2">
                                            <p:txEl>
                                              <p:pRg st="3" end="3"/>
                                            </p:txEl>
                                          </p:spTgt>
                                        </p:tgtEl>
                                      </p:cBhvr>
                                    </p:animEffect>
                                  </p:childTnLst>
                                </p:cTn>
                              </p:par>
                              <p:par>
                                <p:cTn id="38" presetID="53" presetClass="exit" presetSubtype="32" fill="hold" nodeType="withEffect">
                                  <p:stCondLst>
                                    <p:cond delay="0"/>
                                  </p:stCondLst>
                                  <p:childTnLst>
                                    <p:anim calcmode="lin" valueType="num">
                                      <p:cBhvr>
                                        <p:cTn id="39" dur="500"/>
                                        <p:tgtEl>
                                          <p:spTgt spid="8196"/>
                                        </p:tgtEl>
                                        <p:attrNameLst>
                                          <p:attrName>ppt_w</p:attrName>
                                        </p:attrNameLst>
                                      </p:cBhvr>
                                      <p:tavLst>
                                        <p:tav tm="0">
                                          <p:val>
                                            <p:strVal val="ppt_w"/>
                                          </p:val>
                                        </p:tav>
                                        <p:tav tm="100000">
                                          <p:val>
                                            <p:fltVal val="0"/>
                                          </p:val>
                                        </p:tav>
                                      </p:tavLst>
                                    </p:anim>
                                    <p:anim calcmode="lin" valueType="num">
                                      <p:cBhvr>
                                        <p:cTn id="40" dur="500"/>
                                        <p:tgtEl>
                                          <p:spTgt spid="8196"/>
                                        </p:tgtEl>
                                        <p:attrNameLst>
                                          <p:attrName>ppt_h</p:attrName>
                                        </p:attrNameLst>
                                      </p:cBhvr>
                                      <p:tavLst>
                                        <p:tav tm="0">
                                          <p:val>
                                            <p:strVal val="ppt_h"/>
                                          </p:val>
                                        </p:tav>
                                        <p:tav tm="100000">
                                          <p:val>
                                            <p:fltVal val="0"/>
                                          </p:val>
                                        </p:tav>
                                      </p:tavLst>
                                    </p:anim>
                                    <p:animEffect transition="out" filter="fade">
                                      <p:cBhvr>
                                        <p:cTn id="41" dur="500"/>
                                        <p:tgtEl>
                                          <p:spTgt spid="8196"/>
                                        </p:tgtEl>
                                      </p:cBhvr>
                                    </p:animEffect>
                                    <p:set>
                                      <p:cBhvr>
                                        <p:cTn id="42" dur="1" fill="hold">
                                          <p:stCondLst>
                                            <p:cond delay="499"/>
                                          </p:stCondLst>
                                        </p:cTn>
                                        <p:tgtEl>
                                          <p:spTgt spid="8196"/>
                                        </p:tgtEl>
                                        <p:attrNameLst>
                                          <p:attrName>style.visibility</p:attrName>
                                        </p:attrNameLst>
                                      </p:cBhvr>
                                      <p:to>
                                        <p:strVal val="hidden"/>
                                      </p:to>
                                    </p:set>
                                  </p:childTnLst>
                                </p:cTn>
                              </p:par>
                              <p:par>
                                <p:cTn id="43" presetID="53" presetClass="entr" presetSubtype="0" fill="hold" nodeType="withEffect">
                                  <p:stCondLst>
                                    <p:cond delay="0"/>
                                  </p:stCondLst>
                                  <p:childTnLst>
                                    <p:set>
                                      <p:cBhvr>
                                        <p:cTn id="44" dur="1" fill="hold">
                                          <p:stCondLst>
                                            <p:cond delay="0"/>
                                          </p:stCondLst>
                                        </p:cTn>
                                        <p:tgtEl>
                                          <p:spTgt spid="32770"/>
                                        </p:tgtEl>
                                        <p:attrNameLst>
                                          <p:attrName>style.visibility</p:attrName>
                                        </p:attrNameLst>
                                      </p:cBhvr>
                                      <p:to>
                                        <p:strVal val="visible"/>
                                      </p:to>
                                    </p:set>
                                    <p:anim calcmode="lin" valueType="num">
                                      <p:cBhvr>
                                        <p:cTn id="45" dur="1000" fill="hold"/>
                                        <p:tgtEl>
                                          <p:spTgt spid="32770"/>
                                        </p:tgtEl>
                                        <p:attrNameLst>
                                          <p:attrName>ppt_w</p:attrName>
                                        </p:attrNameLst>
                                      </p:cBhvr>
                                      <p:tavLst>
                                        <p:tav tm="0">
                                          <p:val>
                                            <p:fltVal val="0"/>
                                          </p:val>
                                        </p:tav>
                                        <p:tav tm="100000">
                                          <p:val>
                                            <p:strVal val="#ppt_w"/>
                                          </p:val>
                                        </p:tav>
                                      </p:tavLst>
                                    </p:anim>
                                    <p:anim calcmode="lin" valueType="num">
                                      <p:cBhvr>
                                        <p:cTn id="46" dur="1000" fill="hold"/>
                                        <p:tgtEl>
                                          <p:spTgt spid="32770"/>
                                        </p:tgtEl>
                                        <p:attrNameLst>
                                          <p:attrName>ppt_h</p:attrName>
                                        </p:attrNameLst>
                                      </p:cBhvr>
                                      <p:tavLst>
                                        <p:tav tm="0">
                                          <p:val>
                                            <p:fltVal val="0"/>
                                          </p:val>
                                        </p:tav>
                                        <p:tav tm="100000">
                                          <p:val>
                                            <p:strVal val="#ppt_h"/>
                                          </p:val>
                                        </p:tav>
                                      </p:tavLst>
                                    </p:anim>
                                    <p:animEffect transition="in" filter="fade">
                                      <p:cBhvr>
                                        <p:cTn id="47" dur="1000"/>
                                        <p:tgtEl>
                                          <p:spTgt spid="3277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xit" presetSubtype="0" fill="hold" nodeType="clickEffect">
                                  <p:stCondLst>
                                    <p:cond delay="0"/>
                                  </p:stCondLst>
                                  <p:childTnLst>
                                    <p:anim calcmode="lin" valueType="num">
                                      <p:cBhvr>
                                        <p:cTn id="51" dur="500"/>
                                        <p:tgtEl>
                                          <p:spTgt spid="32770"/>
                                        </p:tgtEl>
                                        <p:attrNameLst>
                                          <p:attrName>ppt_w</p:attrName>
                                        </p:attrNameLst>
                                      </p:cBhvr>
                                      <p:tavLst>
                                        <p:tav tm="0">
                                          <p:val>
                                            <p:strVal val="ppt_w"/>
                                          </p:val>
                                        </p:tav>
                                        <p:tav tm="100000">
                                          <p:val>
                                            <p:fltVal val="0"/>
                                          </p:val>
                                        </p:tav>
                                      </p:tavLst>
                                    </p:anim>
                                    <p:anim calcmode="lin" valueType="num">
                                      <p:cBhvr>
                                        <p:cTn id="52" dur="500"/>
                                        <p:tgtEl>
                                          <p:spTgt spid="32770"/>
                                        </p:tgtEl>
                                        <p:attrNameLst>
                                          <p:attrName>ppt_h</p:attrName>
                                        </p:attrNameLst>
                                      </p:cBhvr>
                                      <p:tavLst>
                                        <p:tav tm="0">
                                          <p:val>
                                            <p:strVal val="ppt_h"/>
                                          </p:val>
                                        </p:tav>
                                        <p:tav tm="100000">
                                          <p:val>
                                            <p:fltVal val="0"/>
                                          </p:val>
                                        </p:tav>
                                      </p:tavLst>
                                    </p:anim>
                                    <p:animEffect transition="out" filter="fade">
                                      <p:cBhvr>
                                        <p:cTn id="53" dur="500"/>
                                        <p:tgtEl>
                                          <p:spTgt spid="32770"/>
                                        </p:tgtEl>
                                      </p:cBhvr>
                                    </p:animEffect>
                                    <p:set>
                                      <p:cBhvr>
                                        <p:cTn id="54" dur="1" fill="hold">
                                          <p:stCondLst>
                                            <p:cond delay="499"/>
                                          </p:stCondLst>
                                        </p:cTn>
                                        <p:tgtEl>
                                          <p:spTgt spid="32770"/>
                                        </p:tgtEl>
                                        <p:attrNameLst>
                                          <p:attrName>style.visibility</p:attrName>
                                        </p:attrNameLst>
                                      </p:cBhvr>
                                      <p:to>
                                        <p:strVal val="hidden"/>
                                      </p:to>
                                    </p:set>
                                  </p:childTnLst>
                                </p:cTn>
                              </p:par>
                              <p:par>
                                <p:cTn id="55" presetID="53" presetClass="entr" presetSubtype="0" fill="hold" nodeType="withEffect">
                                  <p:stCondLst>
                                    <p:cond delay="0"/>
                                  </p:stCondLst>
                                  <p:childTnLst>
                                    <p:set>
                                      <p:cBhvr>
                                        <p:cTn id="56" dur="1" fill="hold">
                                          <p:stCondLst>
                                            <p:cond delay="0"/>
                                          </p:stCondLst>
                                        </p:cTn>
                                        <p:tgtEl>
                                          <p:spTgt spid="32774"/>
                                        </p:tgtEl>
                                        <p:attrNameLst>
                                          <p:attrName>style.visibility</p:attrName>
                                        </p:attrNameLst>
                                      </p:cBhvr>
                                      <p:to>
                                        <p:strVal val="visible"/>
                                      </p:to>
                                    </p:set>
                                    <p:anim calcmode="lin" valueType="num">
                                      <p:cBhvr>
                                        <p:cTn id="57" dur="1000" fill="hold"/>
                                        <p:tgtEl>
                                          <p:spTgt spid="32774"/>
                                        </p:tgtEl>
                                        <p:attrNameLst>
                                          <p:attrName>ppt_w</p:attrName>
                                        </p:attrNameLst>
                                      </p:cBhvr>
                                      <p:tavLst>
                                        <p:tav tm="0">
                                          <p:val>
                                            <p:fltVal val="0"/>
                                          </p:val>
                                        </p:tav>
                                        <p:tav tm="100000">
                                          <p:val>
                                            <p:strVal val="#ppt_w"/>
                                          </p:val>
                                        </p:tav>
                                      </p:tavLst>
                                    </p:anim>
                                    <p:anim calcmode="lin" valueType="num">
                                      <p:cBhvr>
                                        <p:cTn id="58" dur="1000" fill="hold"/>
                                        <p:tgtEl>
                                          <p:spTgt spid="32774"/>
                                        </p:tgtEl>
                                        <p:attrNameLst>
                                          <p:attrName>ppt_h</p:attrName>
                                        </p:attrNameLst>
                                      </p:cBhvr>
                                      <p:tavLst>
                                        <p:tav tm="0">
                                          <p:val>
                                            <p:fltVal val="0"/>
                                          </p:val>
                                        </p:tav>
                                        <p:tav tm="100000">
                                          <p:val>
                                            <p:strVal val="#ppt_h"/>
                                          </p:val>
                                        </p:tav>
                                      </p:tavLst>
                                    </p:anim>
                                    <p:animEffect transition="in" filter="fade">
                                      <p:cBhvr>
                                        <p:cTn id="59" dur="1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5250712"/>
          </a:xfrm>
        </p:spPr>
        <p:txBody>
          <a:bodyPr/>
          <a:lstStyle/>
          <a:p>
            <a:r>
              <a:rPr lang="en-US" dirty="0" smtClean="0"/>
              <a:t>The “Me” Generation</a:t>
            </a:r>
            <a:endParaRPr lang="en-US" dirty="0"/>
          </a:p>
        </p:txBody>
      </p:sp>
      <p:pic>
        <p:nvPicPr>
          <p:cNvPr id="4" name="Picture 3"/>
          <p:cNvPicPr>
            <a:picLocks noChangeAspect="1"/>
          </p:cNvPicPr>
          <p:nvPr/>
        </p:nvPicPr>
        <p:blipFill rotWithShape="1">
          <a:blip r:embed="rId2"/>
          <a:srcRect l="10667" t="62" r="40444" b="-62"/>
          <a:stretch/>
        </p:blipFill>
        <p:spPr>
          <a:xfrm>
            <a:off x="8610600" y="381000"/>
            <a:ext cx="3182561" cy="4339856"/>
          </a:xfrm>
          <a:prstGeom prst="ellipse">
            <a:avLst/>
          </a:prstGeom>
          <a:ln w="63500" cap="rnd">
            <a:solidFill>
              <a:schemeClr val="bg2">
                <a:lumMod val="50000"/>
                <a:lumOff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388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ttp://cdn2.retrowaste.com/wp-content/uploads/2013/03/1970s-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382385"/>
            <a:ext cx="10972800" cy="1492132"/>
          </a:xfrm>
        </p:spPr>
        <p:txBody>
          <a:bodyPr wrap="square" numCol="1" anchor="ctr" anchorCtr="0" compatLnSpc="1">
            <a:prstTxWarp prst="textNoShape">
              <a:avLst/>
            </a:prstTxWarp>
          </a:bodyPr>
          <a:lstStyle/>
          <a:p>
            <a:pPr eaLnBrk="1" hangingPunct="1">
              <a:defRPr/>
            </a:pPr>
            <a:r>
              <a:rPr lang="en-US" altLang="en-US" cap="none"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rPr>
              <a:t>The “Me” Generation</a:t>
            </a:r>
          </a:p>
        </p:txBody>
      </p:sp>
      <p:sp>
        <p:nvSpPr>
          <p:cNvPr id="5" name="Content Placeholder 4"/>
          <p:cNvSpPr>
            <a:spLocks noGrp="1"/>
          </p:cNvSpPr>
          <p:nvPr>
            <p:ph idx="1"/>
          </p:nvPr>
        </p:nvSpPr>
        <p:spPr>
          <a:xfrm>
            <a:off x="457200" y="1340636"/>
            <a:ext cx="11353800" cy="5134979"/>
          </a:xfrm>
          <a:noFill/>
          <a:effectLst>
            <a:softEdge rad="63500"/>
          </a:effectLst>
          <a:extLst/>
        </p:spPr>
        <p:txBody>
          <a:bodyPr anchor="ctr">
            <a:noAutofit/>
          </a:bodyPr>
          <a:lstStyle>
            <a:lvl1pPr marL="228600" indent="-228600" defTabSz="685800" eaLnBrk="0" hangingPunct="0">
              <a:defRPr sz="2400">
                <a:solidFill>
                  <a:schemeClr val="tx1"/>
                </a:solidFill>
                <a:latin typeface="Gill Sans MT" panose="020B0502020104020203" pitchFamily="34" charset="0"/>
                <a:ea typeface="MS PGothic" panose="020B0600070205080204" pitchFamily="34" charset="-128"/>
              </a:defRPr>
            </a:lvl1pPr>
            <a:lvl2pPr marL="685800" indent="-228600" defTabSz="685800" eaLnBrk="0" hangingPunct="0">
              <a:defRPr sz="2400">
                <a:solidFill>
                  <a:schemeClr val="tx1"/>
                </a:solidFill>
                <a:latin typeface="Gill Sans MT" panose="020B0502020104020203" pitchFamily="34" charset="0"/>
                <a:ea typeface="MS PGothic" panose="020B0600070205080204" pitchFamily="34" charset="-128"/>
              </a:defRPr>
            </a:lvl2pPr>
            <a:lvl3pPr marL="1143000" indent="-228600" defTabSz="685800" eaLnBrk="0" hangingPunct="0">
              <a:defRPr sz="2400">
                <a:solidFill>
                  <a:schemeClr val="tx1"/>
                </a:solidFill>
                <a:latin typeface="Gill Sans MT" panose="020B0502020104020203" pitchFamily="34" charset="0"/>
                <a:ea typeface="MS PGothic" panose="020B0600070205080204" pitchFamily="34" charset="-128"/>
              </a:defRPr>
            </a:lvl3pPr>
            <a:lvl4pPr marL="1600200" indent="-228600" defTabSz="685800" eaLnBrk="0" hangingPunct="0">
              <a:defRPr sz="2400">
                <a:solidFill>
                  <a:schemeClr val="tx1"/>
                </a:solidFill>
                <a:latin typeface="Gill Sans MT" panose="020B0502020104020203" pitchFamily="34" charset="0"/>
                <a:ea typeface="MS PGothic" panose="020B0600070205080204" pitchFamily="34" charset="-128"/>
              </a:defRPr>
            </a:lvl4pPr>
            <a:lvl5pPr marL="2057400" indent="-228600" defTabSz="685800" eaLnBrk="0" hangingPunct="0">
              <a:defRPr sz="2400">
                <a:solidFill>
                  <a:schemeClr val="tx1"/>
                </a:solidFill>
                <a:latin typeface="Gill Sans MT" panose="020B0502020104020203" pitchFamily="34" charset="0"/>
                <a:ea typeface="MS PGothic" panose="020B0600070205080204" pitchFamily="34" charset="-128"/>
              </a:defRPr>
            </a:lvl5pPr>
            <a:lvl6pPr marL="2514600" indent="-228600" defTabSz="6858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6858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6858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6858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defRPr/>
            </a:pPr>
            <a:r>
              <a:rPr lang="en-US" altLang="en-US" sz="36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rPr>
              <a:t>Boomer” generation that came of age in the 1970s</a:t>
            </a:r>
          </a:p>
          <a:p>
            <a:pPr eaLnBrk="1" hangingPunct="1">
              <a:defRPr/>
            </a:pPr>
            <a:r>
              <a:rPr lang="en-US" altLang="en-US" sz="36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rPr>
              <a:t>Indulgent and self-involved</a:t>
            </a:r>
          </a:p>
          <a:p>
            <a:pPr lvl="1" eaLnBrk="1" hangingPunct="1">
              <a:defRPr/>
            </a:pPr>
            <a:r>
              <a:rPr lang="en-US" altLang="en-US" sz="32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rPr>
              <a:t>Causes: Economic prosperity, disillusionment in traditional authority, lack of social movements, and deaths of unifying social leaders</a:t>
            </a:r>
          </a:p>
          <a:p>
            <a:pPr eaLnBrk="1" hangingPunct="1">
              <a:defRPr/>
            </a:pPr>
            <a:r>
              <a:rPr lang="en-US" altLang="en-US" sz="36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rPr>
              <a:t>“Self-realization" and "self-fulfillment" </a:t>
            </a:r>
          </a:p>
          <a:p>
            <a:pPr eaLnBrk="1" hangingPunct="1">
              <a:defRPr/>
            </a:pPr>
            <a:r>
              <a:rPr lang="en-US" altLang="en-US" sz="36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rPr>
              <a:t>Divorce rates soar; birthrates drop</a:t>
            </a:r>
          </a:p>
        </p:txBody>
      </p:sp>
      <p:pic>
        <p:nvPicPr>
          <p:cNvPr id="10242" name="Picture 2" descr="http://www.lolriot.com/wp-content/uploads/2012/08/Funny-Newspaper-Ad-Buy-one-divorce-get-the-next-one-half-off.jpg"/>
          <p:cNvPicPr>
            <a:picLocks noChangeAspect="1" noChangeArrowheads="1"/>
          </p:cNvPicPr>
          <p:nvPr/>
        </p:nvPicPr>
        <p:blipFill>
          <a:blip r:embed="rId4"/>
          <a:srcRect/>
          <a:stretch>
            <a:fillRect/>
          </a:stretch>
        </p:blipFill>
        <p:spPr bwMode="auto">
          <a:xfrm rot="-256014">
            <a:off x="9489493" y="129894"/>
            <a:ext cx="2459459" cy="150416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34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trips(down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trips(down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trips(downLeft)">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0242"/>
                                        </p:tgtEl>
                                        <p:attrNameLst>
                                          <p:attrName>style.visibility</p:attrName>
                                        </p:attrNameLst>
                                      </p:cBhvr>
                                      <p:to>
                                        <p:strVal val="visible"/>
                                      </p:to>
                                    </p:set>
                                    <p:animEffect transition="in" filter="barn(inVertical)">
                                      <p:cBhvr>
                                        <p:cTn id="3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 Generation</a:t>
            </a:r>
            <a:endParaRPr lang="en-US" dirty="0"/>
          </a:p>
        </p:txBody>
      </p:sp>
      <p:sp>
        <p:nvSpPr>
          <p:cNvPr id="3" name="Content Placeholder 2"/>
          <p:cNvSpPr>
            <a:spLocks noGrp="1"/>
          </p:cNvSpPr>
          <p:nvPr>
            <p:ph idx="1"/>
          </p:nvPr>
        </p:nvSpPr>
        <p:spPr>
          <a:xfrm>
            <a:off x="1251678" y="1295400"/>
            <a:ext cx="7041138" cy="5278616"/>
          </a:xfrm>
        </p:spPr>
        <p:txBody>
          <a:bodyPr>
            <a:noAutofit/>
          </a:bodyPr>
          <a:lstStyle/>
          <a:p>
            <a:pPr>
              <a:lnSpc>
                <a:spcPct val="100000"/>
              </a:lnSpc>
              <a:spcBef>
                <a:spcPts val="500"/>
              </a:spcBef>
            </a:pPr>
            <a:r>
              <a:rPr lang="en-US" sz="2800" dirty="0" smtClean="0"/>
              <a:t>Rapid technological advancement (e.g. first personal computer, first “test tube” baby)</a:t>
            </a:r>
          </a:p>
          <a:p>
            <a:pPr>
              <a:lnSpc>
                <a:spcPct val="100000"/>
              </a:lnSpc>
              <a:spcBef>
                <a:spcPts val="500"/>
              </a:spcBef>
            </a:pPr>
            <a:r>
              <a:rPr lang="en-US" sz="2800" dirty="0" smtClean="0"/>
              <a:t>Rise of “New Age” spirituality and cults (e.g. Patty Hearst kidnapping, Jonestown Suicides)</a:t>
            </a:r>
          </a:p>
          <a:p>
            <a:pPr>
              <a:lnSpc>
                <a:spcPct val="100000"/>
              </a:lnSpc>
              <a:spcBef>
                <a:spcPts val="500"/>
              </a:spcBef>
            </a:pPr>
            <a:r>
              <a:rPr lang="en-US" sz="2800" dirty="0" smtClean="0"/>
              <a:t>Focus on health and fitness (jogging, aerobics, weightlifting)</a:t>
            </a:r>
          </a:p>
          <a:p>
            <a:pPr>
              <a:lnSpc>
                <a:spcPct val="100000"/>
              </a:lnSpc>
              <a:spcBef>
                <a:spcPts val="500"/>
              </a:spcBef>
            </a:pPr>
            <a:r>
              <a:rPr lang="en-US" sz="2800" dirty="0" smtClean="0"/>
              <a:t>Emphasis on entertainment</a:t>
            </a:r>
          </a:p>
          <a:p>
            <a:pPr lvl="1">
              <a:lnSpc>
                <a:spcPct val="100000"/>
              </a:lnSpc>
              <a:spcBef>
                <a:spcPts val="500"/>
              </a:spcBef>
            </a:pPr>
            <a:r>
              <a:rPr lang="en-US" sz="2400" dirty="0" smtClean="0"/>
              <a:t>TV and Movies: More racial and gender diversity; tackled controversial social issues</a:t>
            </a:r>
          </a:p>
          <a:p>
            <a:pPr lvl="1">
              <a:lnSpc>
                <a:spcPct val="100000"/>
              </a:lnSpc>
              <a:spcBef>
                <a:spcPts val="500"/>
              </a:spcBef>
            </a:pPr>
            <a:r>
              <a:rPr lang="en-US" sz="2400" dirty="0" smtClean="0"/>
              <a:t>Music: No longer </a:t>
            </a:r>
            <a:r>
              <a:rPr lang="en-US" sz="2400" dirty="0"/>
              <a:t>used to get across a message, simply meant to </a:t>
            </a:r>
            <a:r>
              <a:rPr lang="en-US" sz="2400" dirty="0" smtClean="0"/>
              <a:t>enjoy (rap and punk exceptions)</a:t>
            </a:r>
          </a:p>
          <a:p>
            <a:pPr lvl="1">
              <a:lnSpc>
                <a:spcPct val="100000"/>
              </a:lnSpc>
              <a:spcBef>
                <a:spcPts val="500"/>
              </a:spcBef>
            </a:pPr>
            <a:r>
              <a:rPr lang="en-US" sz="2400" dirty="0" smtClean="0"/>
              <a:t>Fun and Fads: Enjoy yourself, don’t think too hard!</a:t>
            </a:r>
            <a:endParaRPr lang="en-US" sz="2400" dirty="0"/>
          </a:p>
        </p:txBody>
      </p:sp>
      <p:pic>
        <p:nvPicPr>
          <p:cNvPr id="4" name="Picture 4" descr="https://s-media-cache-ak0.pinimg.com/736x/98/3b/57/983b57425170751540c352b9a1aee2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1349" y="2481158"/>
            <a:ext cx="3224421" cy="4150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5" name="Picture 8" descr="http://www.brisbanetimes.com.au/ffximage/2008/12/01/Jonestown_gallery__595x400.jpg"/>
          <p:cNvPicPr>
            <a:picLocks noChangeAspect="1" noChangeArrowheads="1"/>
          </p:cNvPicPr>
          <p:nvPr/>
        </p:nvPicPr>
        <p:blipFill rotWithShape="1">
          <a:blip r:embed="rId3">
            <a:extLst>
              <a:ext uri="{28A0092B-C50C-407E-A947-70E740481C1C}">
                <a14:useLocalDpi xmlns:a14="http://schemas.microsoft.com/office/drawing/2010/main" val="0"/>
              </a:ext>
            </a:extLst>
          </a:blip>
          <a:srcRect r="8616"/>
          <a:stretch/>
        </p:blipFill>
        <p:spPr bwMode="auto">
          <a:xfrm>
            <a:off x="8265064" y="472230"/>
            <a:ext cx="3820120" cy="2810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http://upload.wikimedia.org/wikipedia/en/thumb/3/35/Patty_Hearst.jpg/225px-Patty_Hear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7035">
            <a:off x="8363571" y="3248510"/>
            <a:ext cx="2639327" cy="3425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8" descr="jim jones jonest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58196">
            <a:off x="11043343" y="84691"/>
            <a:ext cx="1066800" cy="16296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 descr="https://encrypted-tbn2.gstatic.com/images?q=tbn:ANd9GcTmKc7xGsO08ijwaBwnEua89-VbEq43vtgOBQ3IkHYHa2cDF9G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4887" y="4612038"/>
            <a:ext cx="5326717" cy="1963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9" name="Picture 10" descr="http://www.bodybuilding.com/fun/images/2009/weider-retrospect1_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67257">
            <a:off x="9901041" y="120130"/>
            <a:ext cx="2128842" cy="3115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2050" name="Picture 2" descr="Image result for lets get physical olivia newton joh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91999">
            <a:off x="8324534" y="2038338"/>
            <a:ext cx="1969328" cy="26126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8" descr="http://hookedonhouses.net/wp-content/uploads/2009/06/mary-tyler-moore-cast-photo.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466" t="7879" r="8436" b="10023"/>
          <a:stretch/>
        </p:blipFill>
        <p:spPr bwMode="auto">
          <a:xfrm>
            <a:off x="8713429" y="197332"/>
            <a:ext cx="1599228" cy="1599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1" name="Picture 10" descr="http://upload.wikimedia.org/wikipedia/en/6/6e/M*A*S*H_TV_cast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15307" y="216193"/>
            <a:ext cx="1439528" cy="18537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2" name="Picture 12" descr="http://www.myfellowamerican.tv/blog/wp-content/uploads/2012/03/All-in-the-Family-Tvlistings.zap2it.com_.jp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89723" y="2138438"/>
            <a:ext cx="1727200" cy="129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3" name="Picture 6" descr="http://images2.wikia.nocookie.net/__cb20080703212009/goodtimes/images/a/ab/Goodtimes5.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70574" y="1860419"/>
            <a:ext cx="1422661" cy="19199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1" descr="[ STAR WARS POSTER ]"/>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94031" y="3433838"/>
            <a:ext cx="1095027" cy="1667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9" descr="[ JAWS POSTER ]"/>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68890" y="3547933"/>
            <a:ext cx="1064604" cy="15012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6" descr="http://www.catman.ca/images/p%20to%20r/roots1977.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07513" y="4184945"/>
            <a:ext cx="1079029" cy="1510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descr="http://theshamelist.files.wordpress.com/2008/10/730809saturday-night-fever-posters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027088" y="5199124"/>
            <a:ext cx="1113584" cy="1560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4" descr="http://upload.wikimedia.org/wikipedia/en/7/7b/Blazing_saddles_movie_poster.jpg">
            <a:hlinkClick r:id="rId19"/>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3428" b="7951"/>
          <a:stretch/>
        </p:blipFill>
        <p:spPr bwMode="auto">
          <a:xfrm>
            <a:off x="9766811" y="5143256"/>
            <a:ext cx="1207584" cy="16427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20" name="Picture 19"/>
          <p:cNvPicPr>
            <a:picLocks noChangeAspect="1"/>
          </p:cNvPicPr>
          <p:nvPr/>
        </p:nvPicPr>
        <p:blipFill>
          <a:blip r:embed="rId21"/>
          <a:stretch>
            <a:fillRect/>
          </a:stretch>
        </p:blipFill>
        <p:spPr>
          <a:xfrm rot="21242411">
            <a:off x="8358902" y="1562218"/>
            <a:ext cx="1946378" cy="1459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a:blip r:embed="rId22"/>
          <a:stretch>
            <a:fillRect/>
          </a:stretch>
        </p:blipFill>
        <p:spPr>
          <a:xfrm rot="253316">
            <a:off x="9900770" y="143887"/>
            <a:ext cx="2206650" cy="1459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a:picLocks noChangeAspect="1"/>
          </p:cNvPicPr>
          <p:nvPr/>
        </p:nvPicPr>
        <p:blipFill>
          <a:blip r:embed="rId23"/>
          <a:stretch>
            <a:fillRect/>
          </a:stretch>
        </p:blipFill>
        <p:spPr>
          <a:xfrm rot="513298">
            <a:off x="9593846" y="3648134"/>
            <a:ext cx="2513905" cy="14147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p:nvPicPr>
        <p:blipFill>
          <a:blip r:embed="rId24"/>
          <a:stretch>
            <a:fillRect/>
          </a:stretch>
        </p:blipFill>
        <p:spPr>
          <a:xfrm rot="449544">
            <a:off x="10277345" y="1923204"/>
            <a:ext cx="1870391" cy="17191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 descr="http://stuff.headphones.ru/18/bn_1_flickr.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95939">
            <a:off x="9868493" y="4902955"/>
            <a:ext cx="1355987" cy="18987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2" descr="http://i.imgur.com/OuYvAp3.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21153767">
            <a:off x="8368298" y="3183857"/>
            <a:ext cx="1525451" cy="1943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26" name="Picture 4" descr="http://i.acdn.us/image/A1743/174325/470_174325.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542123">
            <a:off x="9346618" y="311709"/>
            <a:ext cx="2699129" cy="2027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 descr="http://ampontan.files.wordpress.com/2009/08/pet-rock.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rot="586834">
            <a:off x="9283790" y="4400706"/>
            <a:ext cx="2759368" cy="2122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29"/>
          <a:stretch>
            <a:fillRect/>
          </a:stretch>
        </p:blipFill>
        <p:spPr>
          <a:xfrm rot="21072214">
            <a:off x="8265945" y="2399092"/>
            <a:ext cx="2468787" cy="2057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4584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par>
                                <p:cTn id="33" presetID="10" presetClass="exit" presetSubtype="0" fill="hold"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animEffect transition="in" filter="fade">
                                      <p:cBhvr>
                                        <p:cTn id="47" dur="500"/>
                                        <p:tgtEl>
                                          <p:spTgt spid="2050"/>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55" dur="500"/>
                                        <p:tgtEl>
                                          <p:spTgt spid="3">
                                            <p:txEl>
                                              <p:pRg st="3" end="3"/>
                                            </p:txEl>
                                          </p:spTgt>
                                        </p:tgtEl>
                                      </p:cBhvr>
                                    </p:animEffect>
                                  </p:childTnLst>
                                </p:cTn>
                              </p:par>
                              <p:par>
                                <p:cTn id="56" presetID="10" presetClass="exit" presetSubtype="0" fill="hold"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050"/>
                                        </p:tgtEl>
                                      </p:cBhvr>
                                    </p:animEffect>
                                    <p:set>
                                      <p:cBhvr>
                                        <p:cTn id="61" dur="1" fill="hold">
                                          <p:stCondLst>
                                            <p:cond delay="499"/>
                                          </p:stCondLst>
                                        </p:cTn>
                                        <p:tgtEl>
                                          <p:spTgt spid="205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69" dur="500"/>
                                        <p:tgtEl>
                                          <p:spTgt spid="3">
                                            <p:txEl>
                                              <p:pRg st="4" end="4"/>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par>
                                <p:cTn id="76" presetID="10"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par>
                                <p:cTn id="88" presetID="10" presetClass="entr" presetSubtype="0"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par>
                                <p:cTn id="91" presetID="10"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par>
                                <p:cTn id="94" presetID="10" presetClass="entr" presetSubtype="0" fill="hold"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nodeType="clickEffect">
                                  <p:stCondLst>
                                    <p:cond delay="0"/>
                                  </p:stCondLst>
                                  <p:childTnLst>
                                    <p:set>
                                      <p:cBhvr>
                                        <p:cTn id="10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01" dur="500"/>
                                        <p:tgtEl>
                                          <p:spTgt spid="3">
                                            <p:txEl>
                                              <p:pRg st="5" end="5"/>
                                            </p:txEl>
                                          </p:spTgt>
                                        </p:tgtEl>
                                      </p:cBhvr>
                                    </p:animEffect>
                                  </p:childTnLst>
                                </p:cTn>
                              </p:par>
                              <p:par>
                                <p:cTn id="102" presetID="10" presetClass="exit" presetSubtype="0" fill="hold" nodeType="withEffect">
                                  <p:stCondLst>
                                    <p:cond delay="0"/>
                                  </p:stCondLst>
                                  <p:childTnLst>
                                    <p:animEffect transition="out" filter="fade">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3"/>
                                        </p:tgtEl>
                                      </p:cBhvr>
                                    </p:animEffect>
                                    <p:set>
                                      <p:cBhvr>
                                        <p:cTn id="110" dur="1" fill="hold">
                                          <p:stCondLst>
                                            <p:cond delay="499"/>
                                          </p:stCondLst>
                                        </p:cTn>
                                        <p:tgtEl>
                                          <p:spTgt spid="13"/>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5"/>
                                        </p:tgtEl>
                                      </p:cBhvr>
                                    </p:animEffect>
                                    <p:set>
                                      <p:cBhvr>
                                        <p:cTn id="116" dur="1" fill="hold">
                                          <p:stCondLst>
                                            <p:cond delay="499"/>
                                          </p:stCondLst>
                                        </p:cTn>
                                        <p:tgtEl>
                                          <p:spTgt spid="15"/>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16"/>
                                        </p:tgtEl>
                                      </p:cBhvr>
                                    </p:animEffect>
                                    <p:set>
                                      <p:cBhvr>
                                        <p:cTn id="119" dur="1" fill="hold">
                                          <p:stCondLst>
                                            <p:cond delay="499"/>
                                          </p:stCondLst>
                                        </p:cTn>
                                        <p:tgtEl>
                                          <p:spTgt spid="1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9"/>
                                        </p:tgtEl>
                                      </p:cBhvr>
                                    </p:animEffect>
                                    <p:set>
                                      <p:cBhvr>
                                        <p:cTn id="125" dur="1" fill="hold">
                                          <p:stCondLst>
                                            <p:cond delay="499"/>
                                          </p:stCondLst>
                                        </p:cTn>
                                        <p:tgtEl>
                                          <p:spTgt spid="1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fade">
                                      <p:cBhvr>
                                        <p:cTn id="131" dur="500"/>
                                        <p:tgtEl>
                                          <p:spTgt spid="24"/>
                                        </p:tgtEl>
                                      </p:cBhvr>
                                    </p:animEffect>
                                  </p:childTnLst>
                                </p:cTn>
                              </p:par>
                              <p:par>
                                <p:cTn id="132" presetID="10" presetClass="entr" presetSubtype="0" fill="hold" nodeType="withEffect">
                                  <p:stCondLst>
                                    <p:cond delay="0"/>
                                  </p:stCondLst>
                                  <p:childTnLst>
                                    <p:set>
                                      <p:cBhvr>
                                        <p:cTn id="133" dur="1" fill="hold">
                                          <p:stCondLst>
                                            <p:cond delay="0"/>
                                          </p:stCondLst>
                                        </p:cTn>
                                        <p:tgtEl>
                                          <p:spTgt spid="22"/>
                                        </p:tgtEl>
                                        <p:attrNameLst>
                                          <p:attrName>style.visibility</p:attrName>
                                        </p:attrNameLst>
                                      </p:cBhvr>
                                      <p:to>
                                        <p:strVal val="visible"/>
                                      </p:to>
                                    </p:set>
                                    <p:animEffect transition="in" filter="fade">
                                      <p:cBhvr>
                                        <p:cTn id="134" dur="500"/>
                                        <p:tgtEl>
                                          <p:spTgt spid="22"/>
                                        </p:tgtEl>
                                      </p:cBhvr>
                                    </p:animEffect>
                                  </p:childTnLst>
                                </p:cTn>
                              </p:par>
                              <p:par>
                                <p:cTn id="135" presetID="10" presetClass="entr" presetSubtype="0" fill="hold" nodeType="withEffect">
                                  <p:stCondLst>
                                    <p:cond delay="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par>
                                <p:cTn id="138" presetID="10" presetClass="entr" presetSubtype="0" fill="hold" nodeType="with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fade">
                                      <p:cBhvr>
                                        <p:cTn id="140" dur="500"/>
                                        <p:tgtEl>
                                          <p:spTgt spid="20"/>
                                        </p:tgtEl>
                                      </p:cBhvr>
                                    </p:animEffect>
                                  </p:childTnLst>
                                </p:cTn>
                              </p:par>
                              <p:par>
                                <p:cTn id="141" presetID="10" presetClass="entr" presetSubtype="0" fill="hold" nodeType="with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fade">
                                      <p:cBhvr>
                                        <p:cTn id="143" dur="500"/>
                                        <p:tgtEl>
                                          <p:spTgt spid="23"/>
                                        </p:tgtEl>
                                      </p:cBhvr>
                                    </p:animEffect>
                                  </p:childTnLst>
                                </p:cTn>
                              </p:par>
                              <p:par>
                                <p:cTn id="144" presetID="10" presetClass="entr" presetSubtype="0" fill="hold" nodeType="with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fade">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nodeType="clickEffect">
                                  <p:stCondLst>
                                    <p:cond delay="0"/>
                                  </p:stCondLst>
                                  <p:childTnLst>
                                    <p:set>
                                      <p:cBhvr>
                                        <p:cTn id="15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51" dur="500"/>
                                        <p:tgtEl>
                                          <p:spTgt spid="3">
                                            <p:txEl>
                                              <p:pRg st="6" end="6"/>
                                            </p:txEl>
                                          </p:spTgt>
                                        </p:tgtEl>
                                      </p:cBhvr>
                                    </p:animEffect>
                                  </p:childTnLst>
                                </p:cTn>
                              </p:par>
                              <p:par>
                                <p:cTn id="152" presetID="10" presetClass="exit" presetSubtype="0" fill="hold" nodeType="withEffect">
                                  <p:stCondLst>
                                    <p:cond delay="0"/>
                                  </p:stCondLst>
                                  <p:childTnLst>
                                    <p:animEffect transition="out" filter="fade">
                                      <p:cBhvr>
                                        <p:cTn id="153" dur="500"/>
                                        <p:tgtEl>
                                          <p:spTgt spid="24"/>
                                        </p:tgtEl>
                                      </p:cBhvr>
                                    </p:animEffect>
                                    <p:set>
                                      <p:cBhvr>
                                        <p:cTn id="154" dur="1" fill="hold">
                                          <p:stCondLst>
                                            <p:cond delay="499"/>
                                          </p:stCondLst>
                                        </p:cTn>
                                        <p:tgtEl>
                                          <p:spTgt spid="24"/>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25"/>
                                        </p:tgtEl>
                                      </p:cBhvr>
                                    </p:animEffect>
                                    <p:set>
                                      <p:cBhvr>
                                        <p:cTn id="160" dur="1" fill="hold">
                                          <p:stCondLst>
                                            <p:cond delay="499"/>
                                          </p:stCondLst>
                                        </p:cTn>
                                        <p:tgtEl>
                                          <p:spTgt spid="25"/>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20"/>
                                        </p:tgtEl>
                                      </p:cBhvr>
                                    </p:animEffect>
                                    <p:set>
                                      <p:cBhvr>
                                        <p:cTn id="163" dur="1" fill="hold">
                                          <p:stCondLst>
                                            <p:cond delay="499"/>
                                          </p:stCondLst>
                                        </p:cTn>
                                        <p:tgtEl>
                                          <p:spTgt spid="20"/>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23"/>
                                        </p:tgtEl>
                                      </p:cBhvr>
                                    </p:animEffect>
                                    <p:set>
                                      <p:cBhvr>
                                        <p:cTn id="166" dur="1" fill="hold">
                                          <p:stCondLst>
                                            <p:cond delay="499"/>
                                          </p:stCondLst>
                                        </p:cTn>
                                        <p:tgtEl>
                                          <p:spTgt spid="23"/>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21"/>
                                        </p:tgtEl>
                                      </p:cBhvr>
                                    </p:animEffect>
                                    <p:set>
                                      <p:cBhvr>
                                        <p:cTn id="169" dur="1" fill="hold">
                                          <p:stCondLst>
                                            <p:cond delay="499"/>
                                          </p:stCondLst>
                                        </p:cTn>
                                        <p:tgtEl>
                                          <p:spTgt spid="21"/>
                                        </p:tgtEl>
                                        <p:attrNameLst>
                                          <p:attrName>style.visibility</p:attrName>
                                        </p:attrNameLst>
                                      </p:cBhvr>
                                      <p:to>
                                        <p:strVal val="hidden"/>
                                      </p:to>
                                    </p:set>
                                  </p:childTnLst>
                                </p:cTn>
                              </p:par>
                              <p:par>
                                <p:cTn id="170" presetID="10" presetClass="entr" presetSubtype="0" fill="hold" nodeType="withEffect">
                                  <p:stCondLst>
                                    <p:cond delay="0"/>
                                  </p:stCondLst>
                                  <p:childTnLst>
                                    <p:set>
                                      <p:cBhvr>
                                        <p:cTn id="171" dur="1" fill="hold">
                                          <p:stCondLst>
                                            <p:cond delay="0"/>
                                          </p:stCondLst>
                                        </p:cTn>
                                        <p:tgtEl>
                                          <p:spTgt spid="26"/>
                                        </p:tgtEl>
                                        <p:attrNameLst>
                                          <p:attrName>style.visibility</p:attrName>
                                        </p:attrNameLst>
                                      </p:cBhvr>
                                      <p:to>
                                        <p:strVal val="visible"/>
                                      </p:to>
                                    </p:set>
                                    <p:animEffect transition="in" filter="fade">
                                      <p:cBhvr>
                                        <p:cTn id="172" dur="500"/>
                                        <p:tgtEl>
                                          <p:spTgt spid="26"/>
                                        </p:tgtEl>
                                      </p:cBhvr>
                                    </p:animEffect>
                                  </p:childTnLst>
                                </p:cTn>
                              </p:par>
                              <p:par>
                                <p:cTn id="173" presetID="10" presetClass="entr" presetSubtype="0" fill="hold" nodeType="withEffect">
                                  <p:stCondLst>
                                    <p:cond delay="0"/>
                                  </p:stCondLst>
                                  <p:childTnLst>
                                    <p:set>
                                      <p:cBhvr>
                                        <p:cTn id="174" dur="1" fill="hold">
                                          <p:stCondLst>
                                            <p:cond delay="0"/>
                                          </p:stCondLst>
                                        </p:cTn>
                                        <p:tgtEl>
                                          <p:spTgt spid="28"/>
                                        </p:tgtEl>
                                        <p:attrNameLst>
                                          <p:attrName>style.visibility</p:attrName>
                                        </p:attrNameLst>
                                      </p:cBhvr>
                                      <p:to>
                                        <p:strVal val="visible"/>
                                      </p:to>
                                    </p:set>
                                    <p:animEffect transition="in" filter="fade">
                                      <p:cBhvr>
                                        <p:cTn id="175" dur="500"/>
                                        <p:tgtEl>
                                          <p:spTgt spid="28"/>
                                        </p:tgtEl>
                                      </p:cBhvr>
                                    </p:animEffect>
                                  </p:childTnLst>
                                </p:cTn>
                              </p:par>
                              <p:par>
                                <p:cTn id="176" presetID="10" presetClass="entr" presetSubtype="0" fill="hold" nodeType="withEffect">
                                  <p:stCondLst>
                                    <p:cond delay="0"/>
                                  </p:stCondLst>
                                  <p:childTnLst>
                                    <p:set>
                                      <p:cBhvr>
                                        <p:cTn id="177" dur="1" fill="hold">
                                          <p:stCondLst>
                                            <p:cond delay="0"/>
                                          </p:stCondLst>
                                        </p:cTn>
                                        <p:tgtEl>
                                          <p:spTgt spid="27"/>
                                        </p:tgtEl>
                                        <p:attrNameLst>
                                          <p:attrName>style.visibility</p:attrName>
                                        </p:attrNameLst>
                                      </p:cBhvr>
                                      <p:to>
                                        <p:strVal val="visible"/>
                                      </p:to>
                                    </p:set>
                                    <p:animEffect transition="in" filter="fade">
                                      <p:cBhvr>
                                        <p:cTn id="17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i="1" dirty="0" smtClean="0"/>
              <a:t>Abraham, Martin, and John </a:t>
            </a:r>
            <a:r>
              <a:rPr lang="en-US" dirty="0" smtClean="0"/>
              <a:t>- Dion</a:t>
            </a:r>
            <a:endParaRPr lang="en-US" dirty="0"/>
          </a:p>
        </p:txBody>
      </p:sp>
      <p:pic>
        <p:nvPicPr>
          <p:cNvPr id="1026" name="Picture 2" descr="http://upload.wikimedia.org/wikipedia/commons/thumb/1/1b/Abraham_Lincoln_November_1863.jpg/220px-Abraham_Lincoln_November_18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5871" y="1361732"/>
            <a:ext cx="2898186" cy="35832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www.etown.edu/offices/diversity/images/mlk_identity-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326172"/>
            <a:ext cx="3445395" cy="35832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0" name="Picture 6" descr="http://jfkmurdersolved.com/images/jfkb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9234" y="3173658"/>
            <a:ext cx="2832881" cy="35832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http://1.bp.blogspot.com/_SoTRWf2SNVk/TOiNAk4bJaI/AAAAAAAAAXE/Mifnbz0wMT4/s1600/RFK+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0100" y="3173658"/>
            <a:ext cx="3009900" cy="35832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descr="File:YouTube full-color icon (2017).svg - Wikimedia Commons">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9130" y="6276990"/>
            <a:ext cx="681740" cy="479882"/>
          </a:xfrm>
          <a:prstGeom prst="rect">
            <a:avLst/>
          </a:prstGeom>
        </p:spPr>
      </p:pic>
    </p:spTree>
    <p:extLst>
      <p:ext uri="{BB962C8B-B14F-4D97-AF65-F5344CB8AC3E}">
        <p14:creationId xmlns:p14="http://schemas.microsoft.com/office/powerpoint/2010/main" val="318216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582" y="4497139"/>
            <a:ext cx="3156570" cy="707886"/>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4000" cap="none" spc="0" dirty="0" smtClean="0">
                <a:ln w="0"/>
                <a:solidFill>
                  <a:schemeClr val="accent1"/>
                </a:solidFill>
                <a:effectLst>
                  <a:outerShdw blurRad="50800" dist="38100" dir="2700000" algn="tl" rotWithShape="0">
                    <a:prstClr val="black">
                      <a:alpha val="40000"/>
                    </a:prstClr>
                  </a:outerShdw>
                </a:effectLst>
              </a:rPr>
              <a:t>DEMOCRATS</a:t>
            </a:r>
            <a:endParaRPr lang="en-US" sz="4000" cap="none" spc="0" dirty="0">
              <a:ln w="0"/>
              <a:solidFill>
                <a:schemeClr val="accent1"/>
              </a:solidFill>
              <a:effectLst>
                <a:outerShdw blurRad="50800" dist="38100" dir="2700000" algn="tl" rotWithShape="0">
                  <a:prstClr val="black">
                    <a:alpha val="40000"/>
                  </a:prstClr>
                </a:outerShdw>
              </a:effectLst>
            </a:endParaRPr>
          </a:p>
        </p:txBody>
      </p:sp>
      <p:sp>
        <p:nvSpPr>
          <p:cNvPr id="12" name="Rectangle 11"/>
          <p:cNvSpPr/>
          <p:nvPr/>
        </p:nvSpPr>
        <p:spPr>
          <a:xfrm>
            <a:off x="8355995" y="4042323"/>
            <a:ext cx="3398624" cy="707886"/>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4000" cap="none" spc="0" dirty="0" smtClean="0">
                <a:ln w="0"/>
                <a:solidFill>
                  <a:schemeClr val="accent1"/>
                </a:solidFill>
                <a:effectLst>
                  <a:outerShdw blurRad="50800" dist="38100" dir="2700000" algn="tl" rotWithShape="0">
                    <a:prstClr val="black">
                      <a:alpha val="40000"/>
                    </a:prstClr>
                  </a:outerShdw>
                </a:effectLst>
              </a:rPr>
              <a:t>REPUBLICANS</a:t>
            </a:r>
            <a:endParaRPr lang="en-US" sz="4000" cap="none" spc="0" dirty="0">
              <a:ln w="0"/>
              <a:solidFill>
                <a:schemeClr val="accent1"/>
              </a:solidFill>
              <a:effectLst>
                <a:outerShdw blurRad="50800" dist="38100" dir="2700000" algn="tl" rotWithShape="0">
                  <a:prstClr val="black">
                    <a:alpha val="40000"/>
                  </a:prstClr>
                </a:outerShdw>
              </a:effectLst>
            </a:endParaRPr>
          </a:p>
        </p:txBody>
      </p:sp>
      <p:sp>
        <p:nvSpPr>
          <p:cNvPr id="2" name="Title 1"/>
          <p:cNvSpPr>
            <a:spLocks noGrp="1"/>
          </p:cNvSpPr>
          <p:nvPr>
            <p:ph type="title"/>
          </p:nvPr>
        </p:nvSpPr>
        <p:spPr>
          <a:xfrm rot="16200000">
            <a:off x="-2811928" y="3019044"/>
            <a:ext cx="6420522" cy="727339"/>
          </a:xfrm>
        </p:spPr>
        <p:txBody>
          <a:bodyPr>
            <a:noAutofit/>
          </a:bodyPr>
          <a:lstStyle/>
          <a:p>
            <a:pPr algn="ctr" eaLnBrk="1" fontAlgn="auto" hangingPunct="1">
              <a:spcAft>
                <a:spcPts val="0"/>
              </a:spcAft>
              <a:tabLst>
                <a:tab pos="4973638" algn="l"/>
              </a:tabLst>
              <a:defRPr/>
            </a:pPr>
            <a:r>
              <a:rPr lang="en-US" dirty="0">
                <a:solidFill>
                  <a:schemeClr val="bg1"/>
                </a:solidFill>
                <a:ea typeface="+mj-ea"/>
                <a:cs typeface="+mj-cs"/>
              </a:rPr>
              <a:t>Election of 1968</a:t>
            </a:r>
          </a:p>
        </p:txBody>
      </p:sp>
      <p:pic>
        <p:nvPicPr>
          <p:cNvPr id="31748" name="Picture 4" descr="File:Rfk assassin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244" y="172452"/>
            <a:ext cx="3682571" cy="4223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7" name="Picture 4" descr="http://130.18.140.19/stennis/kitch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035" y="280090"/>
            <a:ext cx="4328564" cy="3589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026" name="Picture 2" descr="Image result for battle of michigan aven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512" y="1824791"/>
            <a:ext cx="3750067" cy="257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2240554" y="135145"/>
            <a:ext cx="2513025" cy="19027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8" name="Picture 2" descr="https://upload.wikimedia.org/wikipedia/commons/2/2d/H_Humphre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5883" y="140783"/>
            <a:ext cx="3571514" cy="4255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8" name="Picture 8" descr="http://img.timeinc.net/time/magazine/archive/covers/1964/1101640904_4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1444" y="238757"/>
            <a:ext cx="3179641" cy="4189178"/>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ular Callout 18"/>
          <p:cNvSpPr/>
          <p:nvPr/>
        </p:nvSpPr>
        <p:spPr>
          <a:xfrm>
            <a:off x="9643828" y="280090"/>
            <a:ext cx="1945568" cy="1091510"/>
          </a:xfrm>
          <a:prstGeom prst="wedgeRoundRectCallout">
            <a:avLst>
              <a:gd name="adj1" fmla="val -65406"/>
              <a:gd name="adj2" fmla="val 122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latin typeface="Bell MT" panose="02020503060305020303" pitchFamily="18" charset="0"/>
              </a:rPr>
              <a:t>I am not a crook.</a:t>
            </a:r>
          </a:p>
        </p:txBody>
      </p:sp>
      <p:pic>
        <p:nvPicPr>
          <p:cNvPr id="16" name="Picture 15"/>
          <p:cNvPicPr/>
          <p:nvPr/>
        </p:nvPicPr>
        <p:blipFill>
          <a:blip r:embed="rId9">
            <a:extLst>
              <a:ext uri="{28A0092B-C50C-407E-A947-70E740481C1C}">
                <a14:useLocalDpi xmlns:a14="http://schemas.microsoft.com/office/drawing/2010/main" val="0"/>
              </a:ext>
            </a:extLst>
          </a:blip>
          <a:srcRect/>
          <a:stretch>
            <a:fillRect/>
          </a:stretch>
        </p:blipFill>
        <p:spPr bwMode="auto">
          <a:xfrm>
            <a:off x="7416235" y="341529"/>
            <a:ext cx="4455186" cy="3450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4402390" y="1503715"/>
            <a:ext cx="3334598" cy="120032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3600" cap="none" spc="0" dirty="0" smtClean="0">
                <a:ln w="0"/>
                <a:solidFill>
                  <a:schemeClr val="accent1"/>
                </a:solidFill>
                <a:effectLst>
                  <a:outerShdw blurRad="50800" dist="38100" dir="2700000" algn="tl" rotWithShape="0">
                    <a:prstClr val="black">
                      <a:alpha val="40000"/>
                    </a:prstClr>
                  </a:outerShdw>
                </a:effectLst>
              </a:rPr>
              <a:t>AMERICAN INDEPENDENT</a:t>
            </a:r>
            <a:endParaRPr lang="en-US" sz="3600" cap="none" spc="0" dirty="0">
              <a:ln w="0"/>
              <a:solidFill>
                <a:schemeClr val="accent1"/>
              </a:solidFill>
              <a:effectLst>
                <a:outerShdw blurRad="50800" dist="38100" dir="2700000" algn="tl" rotWithShape="0">
                  <a:prstClr val="black">
                    <a:alpha val="40000"/>
                  </a:prstClr>
                </a:outerShdw>
              </a:effectLst>
            </a:endParaRPr>
          </a:p>
        </p:txBody>
      </p:sp>
      <p:pic>
        <p:nvPicPr>
          <p:cNvPr id="4100" name="Picture 4" descr="https://ridgeliner7.files.wordpress.com/2008/08/silentmajority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1047843">
            <a:off x="7092068" y="205496"/>
            <a:ext cx="1174013" cy="1166187"/>
          </a:xfrm>
          <a:prstGeom prst="ellipse">
            <a:avLst/>
          </a:prstGeom>
          <a:ln w="63500" cap="rnd">
            <a:solidFill>
              <a:schemeClr val="tx1">
                <a:lumMod val="75000"/>
                <a:lumOff val="2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pic>
        <p:nvPicPr>
          <p:cNvPr id="4102" name="Picture 6" descr="https://failtothechief.files.wordpress.com/2015/01/wallace.jpg"/>
          <p:cNvPicPr>
            <a:picLocks noChangeAspect="1" noChangeArrowheads="1"/>
          </p:cNvPicPr>
          <p:nvPr/>
        </p:nvPicPr>
        <p:blipFill rotWithShape="1">
          <a:blip r:embed="rId11">
            <a:extLst>
              <a:ext uri="{28A0092B-C50C-407E-A947-70E740481C1C}">
                <a14:useLocalDpi xmlns:a14="http://schemas.microsoft.com/office/drawing/2010/main" val="0"/>
              </a:ext>
            </a:extLst>
          </a:blip>
          <a:srcRect t="5571" b="3231"/>
          <a:stretch/>
        </p:blipFill>
        <p:spPr bwMode="auto">
          <a:xfrm>
            <a:off x="4421366" y="2782476"/>
            <a:ext cx="3409046" cy="3886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21" name="Rounded Rectangular Callout 20"/>
          <p:cNvSpPr/>
          <p:nvPr/>
        </p:nvSpPr>
        <p:spPr>
          <a:xfrm>
            <a:off x="8168407" y="5205025"/>
            <a:ext cx="3213197" cy="1352050"/>
          </a:xfrm>
          <a:prstGeom prst="wedgeRoundRectCallout">
            <a:avLst>
              <a:gd name="adj1" fmla="val -64469"/>
              <a:gd name="adj2" fmla="val -255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latin typeface="Bell MT" panose="02020503060305020303" pitchFamily="18" charset="0"/>
              </a:rPr>
              <a:t>Segregation now, segregation tomorrow, segregation forever!</a:t>
            </a:r>
          </a:p>
        </p:txBody>
      </p:sp>
      <p:pic>
        <p:nvPicPr>
          <p:cNvPr id="17" name="Picture 16"/>
          <p:cNvPicPr/>
          <p:nvPr/>
        </p:nvPicPr>
        <p:blipFill>
          <a:blip r:embed="rId12">
            <a:extLst>
              <a:ext uri="{28A0092B-C50C-407E-A947-70E740481C1C}">
                <a14:useLocalDpi xmlns:a14="http://schemas.microsoft.com/office/drawing/2010/main" val="0"/>
              </a:ext>
            </a:extLst>
          </a:blip>
          <a:srcRect/>
          <a:stretch>
            <a:fillRect/>
          </a:stretch>
        </p:blipFill>
        <p:spPr bwMode="auto">
          <a:xfrm>
            <a:off x="0" y="-46148"/>
            <a:ext cx="12230510" cy="6904148"/>
          </a:xfrm>
          <a:prstGeom prst="rect">
            <a:avLst/>
          </a:prstGeom>
          <a:noFill/>
          <a:ln>
            <a:noFill/>
          </a:ln>
        </p:spPr>
      </p:pic>
    </p:spTree>
    <p:extLst>
      <p:ext uri="{BB962C8B-B14F-4D97-AF65-F5344CB8AC3E}">
        <p14:creationId xmlns:p14="http://schemas.microsoft.com/office/powerpoint/2010/main" val="129427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wipe(down)">
                                      <p:cBhvr>
                                        <p:cTn id="7" dur="500"/>
                                        <p:tgtEl>
                                          <p:spTgt spid="317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31748"/>
                                        </p:tgtEl>
                                      </p:cBhvr>
                                    </p:animEffect>
                                    <p:set>
                                      <p:cBhvr>
                                        <p:cTn id="15" dur="1" fill="hold">
                                          <p:stCondLst>
                                            <p:cond delay="499"/>
                                          </p:stCondLst>
                                        </p:cTn>
                                        <p:tgtEl>
                                          <p:spTgt spid="31748"/>
                                        </p:tgtEl>
                                        <p:attrNameLst>
                                          <p:attrName>style.visibility</p:attrName>
                                        </p:attrNameLst>
                                      </p:cBhvr>
                                      <p:to>
                                        <p:strVal val="hidden"/>
                                      </p:to>
                                    </p:se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ipe(down)">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026"/>
                                        </p:tgtEl>
                                      </p:cBhvr>
                                    </p:animEffect>
                                    <p:set>
                                      <p:cBhvr>
                                        <p:cTn id="29" dur="1" fill="hold">
                                          <p:stCondLst>
                                            <p:cond delay="499"/>
                                          </p:stCondLst>
                                        </p:cTn>
                                        <p:tgtEl>
                                          <p:spTgt spid="1026"/>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wipe(down)">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4098"/>
                                        </p:tgtEl>
                                      </p:cBhvr>
                                    </p:animEffect>
                                    <p:set>
                                      <p:cBhvr>
                                        <p:cTn id="37" dur="1" fill="hold">
                                          <p:stCondLst>
                                            <p:cond delay="499"/>
                                          </p:stCondLst>
                                        </p:cTn>
                                        <p:tgtEl>
                                          <p:spTgt spid="4098"/>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p:tgtEl>
                                          <p:spTgt spid="19"/>
                                        </p:tgtEl>
                                        <p:attrNameLst>
                                          <p:attrName>ppt_x</p:attrName>
                                        </p:attrNameLst>
                                      </p:cBhvr>
                                      <p:tavLst>
                                        <p:tav tm="0">
                                          <p:val>
                                            <p:strVal val="#ppt_x-#ppt_w*1.125000"/>
                                          </p:val>
                                        </p:tav>
                                        <p:tav tm="100000">
                                          <p:val>
                                            <p:strVal val="#ppt_x"/>
                                          </p:val>
                                        </p:tav>
                                      </p:tavLst>
                                    </p:anim>
                                    <p:animEffect transition="in" filter="wipe(righ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22" presetClass="exit" presetSubtype="4" fill="hold" grpId="1" nodeType="withEffect">
                                  <p:stCondLst>
                                    <p:cond delay="0"/>
                                  </p:stCondLst>
                                  <p:childTnLst>
                                    <p:animEffect transition="out" filter="wipe(down)">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6" presetClass="entr" presetSubtype="16" fill="hold" nodeType="afterEffect">
                                  <p:stCondLst>
                                    <p:cond delay="0"/>
                                  </p:stCondLst>
                                  <p:childTnLst>
                                    <p:set>
                                      <p:cBhvr>
                                        <p:cTn id="68" dur="1" fill="hold">
                                          <p:stCondLst>
                                            <p:cond delay="0"/>
                                          </p:stCondLst>
                                        </p:cTn>
                                        <p:tgtEl>
                                          <p:spTgt spid="4100"/>
                                        </p:tgtEl>
                                        <p:attrNameLst>
                                          <p:attrName>style.visibility</p:attrName>
                                        </p:attrNameLst>
                                      </p:cBhvr>
                                      <p:to>
                                        <p:strVal val="visible"/>
                                      </p:to>
                                    </p:set>
                                    <p:animEffect transition="in" filter="circle(in)">
                                      <p:cBhvr>
                                        <p:cTn id="69" dur="2000"/>
                                        <p:tgtEl>
                                          <p:spTgt spid="410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4102"/>
                                        </p:tgtEl>
                                        <p:attrNameLst>
                                          <p:attrName>style.visibility</p:attrName>
                                        </p:attrNameLst>
                                      </p:cBhvr>
                                      <p:to>
                                        <p:strVal val="visible"/>
                                      </p:to>
                                    </p:set>
                                    <p:animEffect transition="in" filter="wipe(down)">
                                      <p:cBhvr>
                                        <p:cTn id="74" dur="500"/>
                                        <p:tgtEl>
                                          <p:spTgt spid="4102"/>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down)">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8"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p:tgtEl>
                                          <p:spTgt spid="21"/>
                                        </p:tgtEl>
                                        <p:attrNameLst>
                                          <p:attrName>ppt_x</p:attrName>
                                        </p:attrNameLst>
                                      </p:cBhvr>
                                      <p:tavLst>
                                        <p:tav tm="0">
                                          <p:val>
                                            <p:strVal val="#ppt_x-#ppt_w*1.125000"/>
                                          </p:val>
                                        </p:tav>
                                        <p:tav tm="100000">
                                          <p:val>
                                            <p:strVal val="#ppt_x"/>
                                          </p:val>
                                        </p:tav>
                                      </p:tavLst>
                                    </p:anim>
                                    <p:animEffect transition="in" filter="wipe(right)">
                                      <p:cBhvr>
                                        <p:cTn id="83" dur="5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down)">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9" grpId="0" animBg="1"/>
      <p:bldP spid="19" grpId="1" animBg="1"/>
      <p:bldP spid="13"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0"/>
            <a:ext cx="8187071" cy="4064627"/>
          </a:xfrm>
        </p:spPr>
        <p:txBody>
          <a:bodyPr>
            <a:normAutofit/>
          </a:bodyPr>
          <a:lstStyle/>
          <a:p>
            <a:r>
              <a:rPr lang="en-US" sz="7200" dirty="0" smtClean="0"/>
              <a:t>The Nixon Years</a:t>
            </a:r>
            <a:endParaRPr lang="en-US" sz="7200" dirty="0"/>
          </a:p>
        </p:txBody>
      </p:sp>
      <p:pic>
        <p:nvPicPr>
          <p:cNvPr id="1026" name="Picture 2" descr="Image result for richard nix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304800"/>
            <a:ext cx="3797728" cy="4595110"/>
          </a:xfrm>
          <a:prstGeom prst="ellipse">
            <a:avLst/>
          </a:prstGeom>
          <a:ln w="50800" cap="rnd" cmpd="sng">
            <a:solidFill>
              <a:schemeClr val="bg2">
                <a:lumMod val="50000"/>
                <a:lumOff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11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8886"/>
          </a:xfrm>
          <a:prstGeom prst="rect">
            <a:avLst/>
          </a:prstGeom>
          <a:noFill/>
          <a:ln>
            <a:noFill/>
          </a:ln>
        </p:spPr>
      </p:pic>
      <p:sp>
        <p:nvSpPr>
          <p:cNvPr id="3" name="Title 2"/>
          <p:cNvSpPr>
            <a:spLocks noGrp="1"/>
          </p:cNvSpPr>
          <p:nvPr>
            <p:ph type="title"/>
          </p:nvPr>
        </p:nvSpPr>
        <p:spPr>
          <a:xfrm>
            <a:off x="381000" y="382385"/>
            <a:ext cx="11049000" cy="1492132"/>
          </a:xfrm>
        </p:spPr>
        <p:txBody>
          <a:bodyPr>
            <a:normAutofit/>
          </a:bodyPr>
          <a:lstStyle/>
          <a:p>
            <a:pPr eaLnBrk="1" fontAlgn="auto" hangingPunct="1">
              <a:spcAft>
                <a:spcPts val="0"/>
              </a:spcAft>
              <a:defRPr/>
            </a:pPr>
            <a:r>
              <a:rPr lang="en-US" sz="6600" cap="none" spc="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ea typeface="+mj-ea"/>
                <a:cs typeface="+mj-cs"/>
              </a:rPr>
              <a:t>STAGFLATION IN THE SEVENTIES</a:t>
            </a:r>
          </a:p>
        </p:txBody>
      </p:sp>
      <p:sp>
        <p:nvSpPr>
          <p:cNvPr id="2" name="Content Placeholder 1"/>
          <p:cNvSpPr>
            <a:spLocks noGrp="1"/>
          </p:cNvSpPr>
          <p:nvPr>
            <p:ph idx="1"/>
          </p:nvPr>
        </p:nvSpPr>
        <p:spPr>
          <a:xfrm>
            <a:off x="381000" y="1524001"/>
            <a:ext cx="5921325" cy="5105400"/>
          </a:xfrm>
        </p:spPr>
        <p:txBody>
          <a:bodyPr>
            <a:noAutofit/>
          </a:bodyPr>
          <a:lstStyle/>
          <a:p>
            <a:pPr eaLnBrk="1" hangingPunct="1">
              <a:lnSpc>
                <a:spcPct val="100000"/>
              </a:lnSpc>
              <a:spcBef>
                <a:spcPct val="0"/>
              </a:spcBef>
            </a:pPr>
            <a:r>
              <a:rPr lang="en-US" altLang="en-US" sz="360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Stagflation: </a:t>
            </a:r>
            <a:r>
              <a:rPr lang="en-US" altLang="en-US" sz="3600" i="1"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Stagnation</a:t>
            </a:r>
            <a:r>
              <a:rPr lang="en-US" altLang="en-US" sz="360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 + </a:t>
            </a:r>
            <a:r>
              <a:rPr lang="en-US" altLang="en-US" sz="3600" i="1"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Inflation</a:t>
            </a:r>
            <a:endParaRPr lang="en-US" altLang="en-US" sz="360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endParaRPr>
          </a:p>
          <a:p>
            <a:pPr eaLnBrk="1" hangingPunct="1">
              <a:lnSpc>
                <a:spcPct val="100000"/>
              </a:lnSpc>
              <a:spcBef>
                <a:spcPct val="0"/>
              </a:spcBef>
            </a:pPr>
            <a:r>
              <a:rPr lang="en-US" altLang="en-US" sz="360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Causes</a:t>
            </a:r>
          </a:p>
          <a:p>
            <a:pPr lvl="1" eaLnBrk="1" hangingPunct="1">
              <a:lnSpc>
                <a:spcPct val="100000"/>
              </a:lnSpc>
              <a:spcBef>
                <a:spcPct val="0"/>
              </a:spcBef>
            </a:pPr>
            <a:r>
              <a:rPr lang="en-US" altLang="en-US" sz="320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Increase in spending but not increasing taxes </a:t>
            </a:r>
          </a:p>
          <a:p>
            <a:pPr lvl="1" eaLnBrk="1" hangingPunct="1">
              <a:lnSpc>
                <a:spcPct val="100000"/>
              </a:lnSpc>
              <a:spcBef>
                <a:spcPct val="0"/>
              </a:spcBef>
            </a:pPr>
            <a:r>
              <a:rPr lang="en-US" altLang="en-US" sz="320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Decline in manufacturing and GDP</a:t>
            </a:r>
          </a:p>
          <a:p>
            <a:pPr lvl="1" eaLnBrk="1" hangingPunct="1">
              <a:lnSpc>
                <a:spcPct val="100000"/>
              </a:lnSpc>
              <a:spcBef>
                <a:spcPct val="0"/>
              </a:spcBef>
            </a:pPr>
            <a:r>
              <a:rPr lang="en-US" altLang="en-US" sz="320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International competition</a:t>
            </a:r>
          </a:p>
          <a:p>
            <a:pPr lvl="1" eaLnBrk="1" hangingPunct="1">
              <a:lnSpc>
                <a:spcPct val="100000"/>
              </a:lnSpc>
              <a:spcBef>
                <a:spcPct val="0"/>
              </a:spcBef>
            </a:pPr>
            <a:r>
              <a:rPr lang="en-US" altLang="en-US" sz="3200" dirty="0">
                <a:ln w="18415" cmpd="sng">
                  <a:solidFill>
                    <a:srgbClr val="FFFFFF"/>
                  </a:solidFill>
                  <a:prstDash val="solid"/>
                </a:ln>
                <a:solidFill>
                  <a:srgbClr val="FFFFFF"/>
                </a:solidFill>
                <a:effectLst>
                  <a:glow rad="101600">
                    <a:schemeClr val="tx1">
                      <a:lumMod val="75000"/>
                      <a:lumOff val="25000"/>
                      <a:alpha val="75000"/>
                    </a:schemeClr>
                  </a:glow>
                  <a:outerShdw blurRad="63500" dir="3600000" algn="tl" rotWithShape="0">
                    <a:srgbClr val="000000">
                      <a:alpha val="70000"/>
                    </a:srgbClr>
                  </a:outerShdw>
                </a:effectLst>
              </a:rPr>
              <a:t>Nixon takes U.S. off the gold standard</a:t>
            </a:r>
          </a:p>
        </p:txBody>
      </p:sp>
      <p:pic>
        <p:nvPicPr>
          <p:cNvPr id="3074" name="Picture 2" descr="http://3.bp.blogspot.com/-OT-Xnv1wZO8/Tk2H9lpmX1I/AAAAAAAAClo/Le-1qhJoksM/s1600/Stagflation+cart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6971">
            <a:off x="6740245" y="1723386"/>
            <a:ext cx="5007854" cy="3856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Up Arrow 10"/>
          <p:cNvSpPr/>
          <p:nvPr/>
        </p:nvSpPr>
        <p:spPr>
          <a:xfrm>
            <a:off x="8332582" y="4275378"/>
            <a:ext cx="3859417" cy="24289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Unemployment</a:t>
            </a:r>
            <a:endParaRPr lang="en-US" sz="2200" dirty="0"/>
          </a:p>
        </p:txBody>
      </p:sp>
      <p:sp>
        <p:nvSpPr>
          <p:cNvPr id="12" name="Left-Right Arrow 11"/>
          <p:cNvSpPr/>
          <p:nvPr/>
        </p:nvSpPr>
        <p:spPr>
          <a:xfrm>
            <a:off x="3865917" y="4491654"/>
            <a:ext cx="4419540" cy="199640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Stagnant or declining economy</a:t>
            </a:r>
            <a:endParaRPr lang="en-US" sz="2200" dirty="0"/>
          </a:p>
        </p:txBody>
      </p:sp>
      <p:sp>
        <p:nvSpPr>
          <p:cNvPr id="13" name="Up Arrow 12"/>
          <p:cNvSpPr/>
          <p:nvPr/>
        </p:nvSpPr>
        <p:spPr>
          <a:xfrm>
            <a:off x="-29308" y="4253987"/>
            <a:ext cx="3848100" cy="24717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Inflation</a:t>
            </a:r>
            <a:endParaRPr lang="en-US" sz="2200" dirty="0"/>
          </a:p>
        </p:txBody>
      </p:sp>
    </p:spTree>
    <p:extLst>
      <p:ext uri="{BB962C8B-B14F-4D97-AF65-F5344CB8AC3E}">
        <p14:creationId xmlns:p14="http://schemas.microsoft.com/office/powerpoint/2010/main" val="17626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20" presetClass="entr" presetSubtype="0" fill="hold" nodeType="with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wedge">
                                      <p:cBhvr>
                                        <p:cTn id="37" dur="1500"/>
                                        <p:tgtEl>
                                          <p:spTgt spid="307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 calcmode="lin" valueType="num">
                                      <p:cBhvr additive="base">
                                        <p:cTn id="4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 calcmode="lin" valueType="num">
                                      <p:cBhvr additive="base">
                                        <p:cTn id="4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nodeType="clickEffect">
                                  <p:stCondLst>
                                    <p:cond delay="0"/>
                                  </p:stCondLst>
                                  <p:childTnLst>
                                    <p:set>
                                      <p:cBhvr>
                                        <p:cTn id="53" dur="1" fill="hold">
                                          <p:stCondLst>
                                            <p:cond delay="0"/>
                                          </p:stCondLst>
                                        </p:cTn>
                                        <p:tgtEl>
                                          <p:spTgt spid="2">
                                            <p:txEl>
                                              <p:pRg st="4" end="4"/>
                                            </p:txEl>
                                          </p:spTgt>
                                        </p:tgtEl>
                                        <p:attrNameLst>
                                          <p:attrName>style.visibility</p:attrName>
                                        </p:attrNameLst>
                                      </p:cBhvr>
                                      <p:to>
                                        <p:strVal val="visible"/>
                                      </p:to>
                                    </p:set>
                                    <p:anim calcmode="lin" valueType="num">
                                      <p:cBhvr additive="base">
                                        <p:cTn id="5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2">
                                            <p:txEl>
                                              <p:pRg st="5" end="5"/>
                                            </p:txEl>
                                          </p:spTgt>
                                        </p:tgtEl>
                                        <p:attrNameLst>
                                          <p:attrName>style.visibility</p:attrName>
                                        </p:attrNameLst>
                                      </p:cBhvr>
                                      <p:to>
                                        <p:strVal val="visible"/>
                                      </p:to>
                                    </p:set>
                                    <p:anim calcmode="lin" valueType="num">
                                      <p:cBhvr additive="base">
                                        <p:cTn id="6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519" r="5519"/>
          <a:stretch/>
        </p:blipFill>
        <p:spPr>
          <a:xfrm>
            <a:off x="0" y="55814"/>
            <a:ext cx="12192000" cy="6855738"/>
          </a:xfrm>
          <a:prstGeom prst="rect">
            <a:avLst/>
          </a:prstGeom>
        </p:spPr>
      </p:pic>
      <p:sp>
        <p:nvSpPr>
          <p:cNvPr id="2" name="Title 1"/>
          <p:cNvSpPr>
            <a:spLocks noGrp="1"/>
          </p:cNvSpPr>
          <p:nvPr>
            <p:ph type="title"/>
          </p:nvPr>
        </p:nvSpPr>
        <p:spPr/>
        <p:txBody>
          <a:bodyPr>
            <a:normAutofit/>
          </a:bodyPr>
          <a:lstStyle/>
          <a:p>
            <a:pPr algn="r">
              <a:defRPr/>
            </a:pPr>
            <a:r>
              <a:rPr lang="en-US" dirty="0" smtClean="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ea typeface="+mj-ea"/>
                <a:cs typeface="+mj-cs"/>
              </a:rPr>
              <a:t>Tree-Huggers Unite!</a:t>
            </a:r>
            <a:endParaRPr lang="en-US"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ea typeface="+mj-ea"/>
              <a:cs typeface="+mj-cs"/>
            </a:endParaRPr>
          </a:p>
        </p:txBody>
      </p:sp>
      <p:sp>
        <p:nvSpPr>
          <p:cNvPr id="3" name="Content Placeholder 2"/>
          <p:cNvSpPr>
            <a:spLocks noGrp="1"/>
          </p:cNvSpPr>
          <p:nvPr>
            <p:ph idx="1"/>
          </p:nvPr>
        </p:nvSpPr>
        <p:spPr>
          <a:xfrm>
            <a:off x="504268" y="1298489"/>
            <a:ext cx="5922515" cy="5323924"/>
          </a:xfrm>
        </p:spPr>
        <p:txBody>
          <a:bodyPr>
            <a:noAutofit/>
          </a:bodyPr>
          <a:lstStyle/>
          <a:p>
            <a:r>
              <a:rPr lang="en-US" altLang="en-US" sz="32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latin typeface="Gill Sans MT" panose="020B0502020104020203" pitchFamily="34" charset="0"/>
                <a:cs typeface="MS PGothic" panose="020B0600070205080204" pitchFamily="34" charset="-128"/>
              </a:rPr>
              <a:t>Rachel Carson: Wrote </a:t>
            </a:r>
            <a:r>
              <a:rPr lang="en-US" altLang="en-US" sz="3200" i="1"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latin typeface="Gill Sans MT" panose="020B0502020104020203" pitchFamily="34" charset="0"/>
                <a:cs typeface="MS PGothic" panose="020B0600070205080204" pitchFamily="34" charset="-128"/>
              </a:rPr>
              <a:t>Silent Spring </a:t>
            </a:r>
            <a:r>
              <a:rPr lang="en-US" altLang="en-US" sz="32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latin typeface="Gill Sans MT" panose="020B0502020104020203" pitchFamily="34" charset="0"/>
                <a:cs typeface="MS PGothic" panose="020B0600070205080204" pitchFamily="34" charset="-128"/>
              </a:rPr>
              <a:t>(1962) which exposed the poisonous effects of pesticides, e.g. DDT</a:t>
            </a:r>
          </a:p>
          <a:p>
            <a:r>
              <a:rPr lang="en-US" altLang="en-US" sz="32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latin typeface="Gill Sans MT" panose="020B0502020104020203" pitchFamily="34" charset="0"/>
                <a:cs typeface="MS PGothic" panose="020B0600070205080204" pitchFamily="34" charset="-128"/>
              </a:rPr>
              <a:t>Clean Air Act (1963)</a:t>
            </a:r>
          </a:p>
          <a:p>
            <a:r>
              <a:rPr lang="en-US" altLang="en-US" sz="32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latin typeface="Gill Sans MT" panose="020B0502020104020203" pitchFamily="34" charset="0"/>
                <a:cs typeface="MS PGothic" panose="020B0600070205080204" pitchFamily="34" charset="-128"/>
              </a:rPr>
              <a:t>Environmental Protection Agency (EPA, 1970)</a:t>
            </a:r>
          </a:p>
          <a:p>
            <a:r>
              <a:rPr lang="en-US" altLang="en-US" sz="32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latin typeface="Gill Sans MT" panose="020B0502020104020203" pitchFamily="34" charset="0"/>
                <a:cs typeface="MS PGothic" panose="020B0600070205080204" pitchFamily="34" charset="-128"/>
              </a:rPr>
              <a:t>Earth Day (1970)</a:t>
            </a:r>
          </a:p>
          <a:p>
            <a:r>
              <a:rPr lang="en-US" altLang="en-US" sz="3200"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latin typeface="Gill Sans MT" panose="020B0502020104020203" pitchFamily="34" charset="0"/>
                <a:cs typeface="MS PGothic" panose="020B0600070205080204" pitchFamily="34" charset="-128"/>
              </a:rPr>
              <a:t>Endangered Species Act (1973)</a:t>
            </a:r>
          </a:p>
        </p:txBody>
      </p:sp>
      <p:pic>
        <p:nvPicPr>
          <p:cNvPr id="2050" name="Picture 2" descr="http://blog.une.edu/mwwc/files/2012/05/carsonr-hartmannportrait1962.jpg"/>
          <p:cNvPicPr>
            <a:picLocks noChangeAspect="1" noChangeArrowheads="1"/>
          </p:cNvPicPr>
          <p:nvPr/>
        </p:nvPicPr>
        <p:blipFill rotWithShape="1">
          <a:blip r:embed="rId4" cstate="print">
            <a:grayscl/>
            <a:extLst>
              <a:ext uri="{28A0092B-C50C-407E-A947-70E740481C1C}">
                <a14:useLocalDpi xmlns:a14="http://schemas.microsoft.com/office/drawing/2010/main" val="0"/>
              </a:ext>
            </a:extLst>
          </a:blip>
          <a:srcRect l="2681" t="5652" r="4747" b="3333"/>
          <a:stretch/>
        </p:blipFill>
        <p:spPr bwMode="auto">
          <a:xfrm>
            <a:off x="8456682" y="1447800"/>
            <a:ext cx="3505200" cy="4825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6" name="Picture 4" descr="http://jbblog.flopro.taco-hvac.com/wp-content/uploads/2011/04/Pogo_Kelly_First_Earth_Day_1970.jpg"/>
          <p:cNvPicPr>
            <a:picLocks noChangeAspect="1" noChangeArrowheads="1"/>
          </p:cNvPicPr>
          <p:nvPr/>
        </p:nvPicPr>
        <p:blipFill>
          <a:blip r:embed="rId5" cstate="print"/>
          <a:srcRect l="2057" t="1449" r="3342" b="4348"/>
          <a:stretch>
            <a:fillRect/>
          </a:stretch>
        </p:blipFill>
        <p:spPr bwMode="auto">
          <a:xfrm rot="926684">
            <a:off x="6593486" y="1537397"/>
            <a:ext cx="2236016" cy="3159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http://www.earthtouchnews.com/media/838533/boy-manatee_Gallery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85031">
            <a:off x="6531821" y="4773433"/>
            <a:ext cx="2876333" cy="1918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5971607" y="3244334"/>
            <a:ext cx="248786" cy="369332"/>
          </a:xfrm>
          <a:prstGeom prst="rect">
            <a:avLst/>
          </a:prstGeom>
        </p:spPr>
        <p:txBody>
          <a:bodyPr wrap="none">
            <a:spAutoFit/>
          </a:bodyPr>
          <a:lstStyle/>
          <a:p>
            <a:r>
              <a:rPr lang="en-US" dirty="0">
                <a:ln>
                  <a:solidFill>
                    <a:schemeClr val="bg1"/>
                  </a:solidFill>
                </a:ln>
                <a:solidFill>
                  <a:schemeClr val="bg1"/>
                </a:solidFill>
                <a:effectLst>
                  <a:glow rad="101600">
                    <a:schemeClr val="tx1">
                      <a:alpha val="60000"/>
                    </a:schemeClr>
                  </a:glow>
                  <a:outerShdw blurRad="50800" dist="38100" dir="2700000" algn="tl" rotWithShape="0">
                    <a:prstClr val="black">
                      <a:alpha val="40000"/>
                    </a:prstClr>
                  </a:outerShdw>
                </a:effectLst>
              </a:rPr>
              <a:t> </a:t>
            </a:r>
          </a:p>
        </p:txBody>
      </p:sp>
    </p:spTree>
    <p:extLst>
      <p:ext uri="{BB962C8B-B14F-4D97-AF65-F5344CB8AC3E}">
        <p14:creationId xmlns:p14="http://schemas.microsoft.com/office/powerpoint/2010/main" val="381921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up)">
                                      <p:cBhvr>
                                        <p:cTn id="10" dur="500"/>
                                        <p:tgtEl>
                                          <p:spTgt spid="20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wipe(down)">
                                      <p:cBhvr>
                                        <p:cTn id="3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990599" y="1295400"/>
            <a:ext cx="6460611" cy="5334001"/>
          </a:xfrm>
        </p:spPr>
        <p:txBody>
          <a:bodyPr>
            <a:noAutofit/>
          </a:bodyPr>
          <a:lstStyle/>
          <a:p>
            <a:pPr>
              <a:lnSpc>
                <a:spcPct val="120000"/>
              </a:lnSpc>
              <a:spcBef>
                <a:spcPts val="0"/>
              </a:spcBef>
            </a:pPr>
            <a:r>
              <a:rPr lang="en-US" sz="3000" dirty="0" smtClean="0"/>
              <a:t>Desegregation Busing conflict</a:t>
            </a:r>
          </a:p>
          <a:p>
            <a:pPr>
              <a:lnSpc>
                <a:spcPct val="120000"/>
              </a:lnSpc>
              <a:spcBef>
                <a:spcPts val="0"/>
              </a:spcBef>
            </a:pPr>
            <a:r>
              <a:rPr lang="en-US" sz="3000" dirty="0" smtClean="0"/>
              <a:t>War </a:t>
            </a:r>
            <a:r>
              <a:rPr lang="en-US" sz="3000" dirty="0" smtClean="0"/>
              <a:t>on Drugs</a:t>
            </a:r>
          </a:p>
          <a:p>
            <a:pPr lvl="1">
              <a:lnSpc>
                <a:spcPct val="120000"/>
              </a:lnSpc>
              <a:spcBef>
                <a:spcPts val="0"/>
              </a:spcBef>
            </a:pPr>
            <a:r>
              <a:rPr lang="en-US" sz="2600" dirty="0" smtClean="0"/>
              <a:t>Directed toward eradication of trade and incarceration of dealers and abusers</a:t>
            </a:r>
          </a:p>
          <a:p>
            <a:pPr lvl="1">
              <a:lnSpc>
                <a:spcPct val="120000"/>
              </a:lnSpc>
              <a:spcBef>
                <a:spcPts val="0"/>
              </a:spcBef>
            </a:pPr>
            <a:r>
              <a:rPr lang="en-US" sz="2600" dirty="0" smtClean="0"/>
              <a:t>Drug Enforcement </a:t>
            </a:r>
            <a:r>
              <a:rPr lang="en-US" sz="2600" dirty="0" err="1" smtClean="0"/>
              <a:t>Adminsitration</a:t>
            </a:r>
            <a:r>
              <a:rPr lang="en-US" sz="2600" dirty="0" smtClean="0"/>
              <a:t> (DEA)</a:t>
            </a:r>
          </a:p>
          <a:p>
            <a:pPr>
              <a:lnSpc>
                <a:spcPct val="120000"/>
              </a:lnSpc>
              <a:spcBef>
                <a:spcPts val="0"/>
              </a:spcBef>
            </a:pPr>
            <a:r>
              <a:rPr lang="en-US" sz="3000" dirty="0"/>
              <a:t>“Southern Strategy”</a:t>
            </a:r>
          </a:p>
          <a:p>
            <a:pPr lvl="1">
              <a:lnSpc>
                <a:spcPct val="120000"/>
              </a:lnSpc>
              <a:spcBef>
                <a:spcPts val="0"/>
              </a:spcBef>
            </a:pPr>
            <a:r>
              <a:rPr lang="en-US" sz="2600" dirty="0"/>
              <a:t>Appealed to conservative white southerners</a:t>
            </a:r>
          </a:p>
          <a:p>
            <a:pPr lvl="1">
              <a:lnSpc>
                <a:spcPct val="120000"/>
              </a:lnSpc>
              <a:spcBef>
                <a:spcPts val="0"/>
              </a:spcBef>
            </a:pPr>
            <a:r>
              <a:rPr lang="en-US" sz="2600" dirty="0"/>
              <a:t>Promised to be “tough on crime”</a:t>
            </a:r>
          </a:p>
          <a:p>
            <a:pPr lvl="1">
              <a:lnSpc>
                <a:spcPct val="120000"/>
              </a:lnSpc>
              <a:spcBef>
                <a:spcPts val="0"/>
              </a:spcBef>
            </a:pPr>
            <a:r>
              <a:rPr lang="en-US" sz="2600" dirty="0" smtClean="0"/>
              <a:t>Break </a:t>
            </a:r>
            <a:r>
              <a:rPr lang="en-US" sz="2600" dirty="0"/>
              <a:t>up the “Solid South</a:t>
            </a:r>
            <a:r>
              <a:rPr lang="en-US" sz="2600" dirty="0" smtClean="0"/>
              <a:t>”</a:t>
            </a:r>
            <a:endParaRPr lang="en-US" sz="2600" dirty="0"/>
          </a:p>
        </p:txBody>
      </p:sp>
      <p:sp>
        <p:nvSpPr>
          <p:cNvPr id="3" name="Title 2"/>
          <p:cNvSpPr>
            <a:spLocks noGrp="1"/>
          </p:cNvSpPr>
          <p:nvPr>
            <p:ph type="title"/>
          </p:nvPr>
        </p:nvSpPr>
        <p:spPr/>
        <p:txBody>
          <a:bodyPr>
            <a:noAutofit/>
          </a:bodyPr>
          <a:lstStyle/>
          <a:p>
            <a:pPr algn="ctr" eaLnBrk="1" fontAlgn="auto" hangingPunct="1">
              <a:spcAft>
                <a:spcPts val="0"/>
              </a:spcAft>
              <a:defRPr/>
            </a:pPr>
            <a:r>
              <a:rPr lang="en-US" sz="6000" dirty="0" smtClean="0">
                <a:ea typeface="+mj-ea"/>
                <a:cs typeface="+mj-cs"/>
              </a:rPr>
              <a:t>Nixon’s Re-election strategy</a:t>
            </a:r>
            <a:endParaRPr lang="en-US" sz="6000" dirty="0">
              <a:ea typeface="+mj-ea"/>
              <a:cs typeface="+mj-cs"/>
            </a:endParaRPr>
          </a:p>
        </p:txBody>
      </p:sp>
      <p:pic>
        <p:nvPicPr>
          <p:cNvPr id="9" name="Picture 8"/>
          <p:cNvPicPr/>
          <p:nvPr/>
        </p:nvPicPr>
        <p:blipFill rotWithShape="1">
          <a:blip r:embed="rId3">
            <a:extLst>
              <a:ext uri="{28A0092B-C50C-407E-A947-70E740481C1C}">
                <a14:useLocalDpi xmlns:a14="http://schemas.microsoft.com/office/drawing/2010/main" val="0"/>
              </a:ext>
            </a:extLst>
          </a:blip>
          <a:srcRect l="12454" r="7875"/>
          <a:stretch/>
        </p:blipFill>
        <p:spPr bwMode="auto">
          <a:xfrm>
            <a:off x="7474657" y="1528618"/>
            <a:ext cx="3974217" cy="4917033"/>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3383594" y="3189393"/>
            <a:ext cx="4216610" cy="1769356"/>
          </a:xfrm>
          <a:prstGeom prst="wedgeRoundRectCallout">
            <a:avLst>
              <a:gd name="adj1" fmla="val 79476"/>
              <a:gd name="adj2" fmla="val -4113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i="1" dirty="0"/>
              <a:t>"I am convinced that while legal segregation is totally wrong, forced integration of housing or education is just as wrong</a:t>
            </a:r>
            <a:r>
              <a:rPr lang="en-US" sz="2400" i="1" dirty="0" smtClean="0"/>
              <a:t>."</a:t>
            </a:r>
            <a:endParaRPr lang="en-US" sz="2400" dirty="0"/>
          </a:p>
        </p:txBody>
      </p:sp>
      <p:pic>
        <p:nvPicPr>
          <p:cNvPr id="2050" name="Picture 2" descr="Image result for elvis nix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4658" y="2197772"/>
            <a:ext cx="3973047" cy="42478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10439400" y="1295400"/>
            <a:ext cx="1472846" cy="1640141"/>
          </a:xfrm>
          <a:prstGeom prst="rect">
            <a:avLst/>
          </a:prstGeom>
        </p:spPr>
      </p:pic>
      <p:pic>
        <p:nvPicPr>
          <p:cNvPr id="2052" name="Picture 4" descr="Image result for editorial cartoon southern strategy 197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1125"/>
          <a:stretch/>
        </p:blipFill>
        <p:spPr bwMode="auto">
          <a:xfrm>
            <a:off x="7239000" y="2232941"/>
            <a:ext cx="4389903" cy="2775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3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8" dur="500"/>
                                        <p:tgtEl>
                                          <p:spTgt spid="12">
                                            <p:txEl>
                                              <p:pRg st="1" end="1"/>
                                            </p:txEl>
                                          </p:spTgt>
                                        </p:tgtEl>
                                      </p:cBhvr>
                                    </p:animEffect>
                                  </p:childTnLst>
                                </p:cTn>
                              </p:par>
                              <p:par>
                                <p:cTn id="19" presetID="10" presetClass="exit" presetSubtype="0" fill="hold" grpId="1"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fade">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47" dur="500"/>
                                        <p:tgtEl>
                                          <p:spTgt spid="12">
                                            <p:txEl>
                                              <p:pRg st="4" end="4"/>
                                            </p:txEl>
                                          </p:spTgt>
                                        </p:tgtEl>
                                      </p:cBhvr>
                                    </p:animEffect>
                                  </p:childTnLst>
                                </p:cTn>
                              </p:par>
                              <p:par>
                                <p:cTn id="48" presetID="10" presetClass="exit" presetSubtype="0" fill="hold"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050"/>
                                        </p:tgtEl>
                                      </p:cBhvr>
                                    </p:animEffect>
                                    <p:set>
                                      <p:cBhvr>
                                        <p:cTn id="53" dur="1" fill="hold">
                                          <p:stCondLst>
                                            <p:cond delay="499"/>
                                          </p:stCondLst>
                                        </p:cTn>
                                        <p:tgtEl>
                                          <p:spTgt spid="2050"/>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052"/>
                                        </p:tgtEl>
                                        <p:attrNameLst>
                                          <p:attrName>style.visibility</p:attrName>
                                        </p:attrNameLst>
                                      </p:cBhvr>
                                      <p:to>
                                        <p:strVal val="visible"/>
                                      </p:to>
                                    </p:set>
                                    <p:animEffect transition="in" filter="fade">
                                      <p:cBhvr>
                                        <p:cTn id="56" dur="500"/>
                                        <p:tgtEl>
                                          <p:spTgt spid="2052"/>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61" dur="500"/>
                                        <p:tgtEl>
                                          <p:spTgt spid="12">
                                            <p:txEl>
                                              <p:pRg st="5" end="5"/>
                                            </p:txEl>
                                          </p:spTgt>
                                        </p:tgtEl>
                                      </p:cBhvr>
                                    </p:animEffect>
                                  </p:childTnLst>
                                </p:cTn>
                              </p:par>
                            </p:childTnLst>
                          </p:cTn>
                        </p:par>
                        <p:par>
                          <p:cTn id="62" fill="hold">
                            <p:stCondLst>
                              <p:cond delay="500"/>
                            </p:stCondLst>
                            <p:childTnLst>
                              <p:par>
                                <p:cTn id="63" presetID="14" presetClass="entr" presetSubtype="10" fill="hold" nodeType="afterEffect">
                                  <p:stCondLst>
                                    <p:cond delay="0"/>
                                  </p:stCondLst>
                                  <p:childTnLst>
                                    <p:set>
                                      <p:cBhvr>
                                        <p:cTn id="64"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65" dur="500"/>
                                        <p:tgtEl>
                                          <p:spTgt spid="12">
                                            <p:txEl>
                                              <p:pRg st="6" end="6"/>
                                            </p:txEl>
                                          </p:spTgt>
                                        </p:tgtEl>
                                      </p:cBhvr>
                                    </p:animEffect>
                                  </p:childTnLst>
                                </p:cTn>
                              </p:par>
                            </p:childTnLst>
                          </p:cTn>
                        </p:par>
                        <p:par>
                          <p:cTn id="66" fill="hold">
                            <p:stCondLst>
                              <p:cond delay="1000"/>
                            </p:stCondLst>
                            <p:childTnLst>
                              <p:par>
                                <p:cTn id="67" presetID="14" presetClass="entr" presetSubtype="10" fill="hold" nodeType="afterEffect">
                                  <p:stCondLst>
                                    <p:cond delay="0"/>
                                  </p:stCondLst>
                                  <p:childTnLst>
                                    <p:set>
                                      <p:cBhvr>
                                        <p:cTn id="68" dur="1" fill="hold">
                                          <p:stCondLst>
                                            <p:cond delay="0"/>
                                          </p:stCondLst>
                                        </p:cTn>
                                        <p:tgtEl>
                                          <p:spTgt spid="12">
                                            <p:txEl>
                                              <p:pRg st="7" end="7"/>
                                            </p:txEl>
                                          </p:spTgt>
                                        </p:tgtEl>
                                        <p:attrNameLst>
                                          <p:attrName>style.visibility</p:attrName>
                                        </p:attrNameLst>
                                      </p:cBhvr>
                                      <p:to>
                                        <p:strVal val="visible"/>
                                      </p:to>
                                    </p:set>
                                    <p:animEffect transition="in" filter="randombar(horizontal)">
                                      <p:cBhvr>
                                        <p:cTn id="69"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eaLnBrk="1" fontAlgn="auto" hangingPunct="1">
              <a:spcAft>
                <a:spcPts val="0"/>
              </a:spcAft>
              <a:defRPr/>
            </a:pPr>
            <a:r>
              <a:rPr lang="en-US" sz="8000" dirty="0">
                <a:ea typeface="+mj-ea"/>
                <a:cs typeface="+mj-cs"/>
              </a:rPr>
              <a:t>Election of 1972</a:t>
            </a:r>
          </a:p>
        </p:txBody>
      </p:sp>
      <p:sp>
        <p:nvSpPr>
          <p:cNvPr id="4" name="Text Placeholder 3"/>
          <p:cNvSpPr>
            <a:spLocks noGrp="1"/>
          </p:cNvSpPr>
          <p:nvPr>
            <p:ph type="body" idx="1"/>
          </p:nvPr>
        </p:nvSpPr>
        <p:spPr>
          <a:xfrm>
            <a:off x="1233237" y="1712367"/>
            <a:ext cx="4800600" cy="632529"/>
          </a:xfrm>
        </p:spPr>
        <p:style>
          <a:lnRef idx="1">
            <a:schemeClr val="accent1"/>
          </a:lnRef>
          <a:fillRef idx="2">
            <a:schemeClr val="accent1"/>
          </a:fillRef>
          <a:effectRef idx="1">
            <a:schemeClr val="accent1"/>
          </a:effectRef>
          <a:fontRef idx="minor">
            <a:schemeClr val="dk1"/>
          </a:fontRef>
        </p:style>
        <p:txBody>
          <a:bodyPr/>
          <a:lstStyle/>
          <a:p>
            <a:pPr algn="ctr"/>
            <a:r>
              <a:rPr lang="en-US" sz="3200" dirty="0"/>
              <a:t>Democrats</a:t>
            </a:r>
          </a:p>
        </p:txBody>
      </p:sp>
      <p:sp>
        <p:nvSpPr>
          <p:cNvPr id="10" name="Text Placeholder 9"/>
          <p:cNvSpPr>
            <a:spLocks noGrp="1"/>
          </p:cNvSpPr>
          <p:nvPr>
            <p:ph type="body" sz="quarter" idx="3"/>
          </p:nvPr>
        </p:nvSpPr>
        <p:spPr>
          <a:xfrm>
            <a:off x="6624828" y="1712367"/>
            <a:ext cx="4800600" cy="632529"/>
          </a:xfrm>
        </p:spPr>
        <p:style>
          <a:lnRef idx="1">
            <a:schemeClr val="accent1"/>
          </a:lnRef>
          <a:fillRef idx="2">
            <a:schemeClr val="accent1"/>
          </a:fillRef>
          <a:effectRef idx="1">
            <a:schemeClr val="accent1"/>
          </a:effectRef>
          <a:fontRef idx="minor">
            <a:schemeClr val="dk1"/>
          </a:fontRef>
        </p:style>
        <p:txBody>
          <a:bodyPr/>
          <a:lstStyle/>
          <a:p>
            <a:pPr algn="ctr"/>
            <a:r>
              <a:rPr lang="en-US" sz="3200" dirty="0"/>
              <a:t>Republicans</a:t>
            </a:r>
          </a:p>
        </p:txBody>
      </p:sp>
      <p:pic>
        <p:nvPicPr>
          <p:cNvPr id="9" name="Picture 8"/>
          <p:cNvPicPr/>
          <p:nvPr/>
        </p:nvPicPr>
        <p:blipFill rotWithShape="1">
          <a:blip r:embed="rId3">
            <a:extLst>
              <a:ext uri="{28A0092B-C50C-407E-A947-70E740481C1C}">
                <a14:useLocalDpi xmlns:a14="http://schemas.microsoft.com/office/drawing/2010/main" val="0"/>
              </a:ext>
            </a:extLst>
          </a:blip>
          <a:srcRect l="12454" r="7875"/>
          <a:stretch/>
        </p:blipFill>
        <p:spPr bwMode="auto">
          <a:xfrm>
            <a:off x="7391400" y="2516605"/>
            <a:ext cx="3242964" cy="4218330"/>
          </a:xfrm>
          <a:prstGeom prst="rect">
            <a:avLst/>
          </a:prstGeom>
          <a:ln>
            <a:noFill/>
          </a:ln>
          <a:effectLst>
            <a:outerShdw blurRad="292100" dist="139700" dir="2700000" algn="tl" rotWithShape="0">
              <a:srgbClr val="333333">
                <a:alpha val="65000"/>
              </a:srgbClr>
            </a:outerShdw>
          </a:effectLst>
        </p:spPr>
      </p:pic>
      <p:pic>
        <p:nvPicPr>
          <p:cNvPr id="7" name="Picture 6">
            <a:hlinkClick r:id="rId4"/>
          </p:cNvPr>
          <p:cNvPicPr>
            <a:picLocks noChangeAspect="1"/>
          </p:cNvPicPr>
          <p:nvPr/>
        </p:nvPicPr>
        <p:blipFill rotWithShape="1">
          <a:blip r:embed="rId5"/>
          <a:srcRect l="17000" r="22000"/>
          <a:stretch/>
        </p:blipFill>
        <p:spPr>
          <a:xfrm>
            <a:off x="1447800" y="2516605"/>
            <a:ext cx="3401160" cy="4181754"/>
          </a:xfrm>
          <a:prstGeom prst="rect">
            <a:avLst/>
          </a:prstGeom>
          <a:ln>
            <a:noFill/>
          </a:ln>
          <a:effectLst>
            <a:outerShdw blurRad="292100" dist="139700" dir="2700000" algn="tl" rotWithShape="0">
              <a:srgbClr val="333333">
                <a:alpha val="65000"/>
              </a:srgbClr>
            </a:outerShdw>
          </a:effectLst>
        </p:spPr>
      </p:pic>
      <p:pic>
        <p:nvPicPr>
          <p:cNvPr id="3076" name="Picture 4" descr="Image result for shirley chisholm 1972 butto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43909" y1="7990" x2="43909" y2="7990"/>
                        <a14:foregroundMark x1="67259" y1="10825" x2="67259" y2="10825"/>
                      </a14:backgroundRemoval>
                    </a14:imgEffect>
                  </a14:imgLayer>
                </a14:imgProps>
              </a:ext>
              <a:ext uri="{28A0092B-C50C-407E-A947-70E740481C1C}">
                <a14:useLocalDpi xmlns:a14="http://schemas.microsoft.com/office/drawing/2010/main" val="0"/>
              </a:ext>
            </a:extLst>
          </a:blip>
          <a:srcRect/>
          <a:stretch>
            <a:fillRect/>
          </a:stretch>
        </p:blipFill>
        <p:spPr bwMode="auto">
          <a:xfrm rot="289265">
            <a:off x="4835539" y="5316947"/>
            <a:ext cx="1359546" cy="13388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hirley chisholm 1972 butt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6215" y1="35227" x2="6215" y2="35227"/>
                        <a14:foregroundMark x1="22034" y1="14205" x2="22034" y2="14205"/>
                        <a14:foregroundMark x1="6215" y1="39205" x2="6215" y2="39205"/>
                        <a14:backgroundMark x1="1130" y1="41477" x2="1130" y2="41477"/>
                        <a14:backgroundMark x1="1130" y1="42614" x2="1130" y2="42614"/>
                        <a14:backgroundMark x1="1130" y1="56250" x2="1130" y2="56250"/>
                      </a14:backgroundRemoval>
                    </a14:imgEffect>
                  </a14:imgLayer>
                </a14:imgProps>
              </a:ext>
              <a:ext uri="{28A0092B-C50C-407E-A947-70E740481C1C}">
                <a14:useLocalDpi xmlns:a14="http://schemas.microsoft.com/office/drawing/2010/main" val="0"/>
              </a:ext>
            </a:extLst>
          </a:blip>
          <a:srcRect/>
          <a:stretch>
            <a:fillRect/>
          </a:stretch>
        </p:blipFill>
        <p:spPr bwMode="auto">
          <a:xfrm rot="21280094">
            <a:off x="4714496" y="2477283"/>
            <a:ext cx="1492494" cy="14840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hirley chisholm 1972 butt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66498">
            <a:off x="4702489" y="3812946"/>
            <a:ext cx="1625646" cy="16256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12">
            <a:extLst>
              <a:ext uri="{28A0092B-C50C-407E-A947-70E740481C1C}">
                <a14:useLocalDpi xmlns:a14="http://schemas.microsoft.com/office/drawing/2010/main" val="0"/>
              </a:ext>
            </a:extLst>
          </a:blip>
          <a:srcRect/>
          <a:stretch>
            <a:fillRect/>
          </a:stretch>
        </p:blipFill>
        <p:spPr bwMode="auto">
          <a:xfrm>
            <a:off x="1965328" y="2567945"/>
            <a:ext cx="3197365" cy="4178225"/>
          </a:xfrm>
          <a:prstGeom prst="rect">
            <a:avLst/>
          </a:prstGeom>
          <a:ln>
            <a:noFill/>
          </a:ln>
          <a:effectLst>
            <a:outerShdw blurRad="292100" dist="139700" dir="2700000" algn="tl" rotWithShape="0">
              <a:srgbClr val="333333">
                <a:alpha val="65000"/>
              </a:srgbClr>
            </a:outerShdw>
          </a:effectLst>
        </p:spPr>
      </p:pic>
      <p:pic>
        <p:nvPicPr>
          <p:cNvPr id="6" name="Picture 5"/>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78123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par>
                                <p:cTn id="18" presetID="10" presetClass="entr" presetSubtype="0" fill="hold" nodeType="with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fade">
                                      <p:cBhvr>
                                        <p:cTn id="20" dur="500"/>
                                        <p:tgtEl>
                                          <p:spTgt spid="3080"/>
                                        </p:tgtEl>
                                      </p:cBhvr>
                                    </p:animEffect>
                                  </p:childTnLst>
                                </p:cTn>
                              </p:par>
                              <p:par>
                                <p:cTn id="21" presetID="1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078"/>
                                        </p:tgtEl>
                                      </p:cBhvr>
                                    </p:animEffect>
                                    <p:set>
                                      <p:cBhvr>
                                        <p:cTn id="31" dur="1" fill="hold">
                                          <p:stCondLst>
                                            <p:cond delay="499"/>
                                          </p:stCondLst>
                                        </p:cTn>
                                        <p:tgtEl>
                                          <p:spTgt spid="3078"/>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080"/>
                                        </p:tgtEl>
                                      </p:cBhvr>
                                    </p:animEffect>
                                    <p:set>
                                      <p:cBhvr>
                                        <p:cTn id="34" dur="1" fill="hold">
                                          <p:stCondLst>
                                            <p:cond delay="499"/>
                                          </p:stCondLst>
                                        </p:cTn>
                                        <p:tgtEl>
                                          <p:spTgt spid="308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76"/>
                                        </p:tgtEl>
                                      </p:cBhvr>
                                    </p:animEffect>
                                    <p:set>
                                      <p:cBhvr>
                                        <p:cTn id="37" dur="1" fill="hold">
                                          <p:stCondLst>
                                            <p:cond delay="499"/>
                                          </p:stCondLst>
                                        </p:cTn>
                                        <p:tgtEl>
                                          <p:spTgt spid="307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Badge</Template>
  <TotalTime>3368</TotalTime>
  <Words>1851</Words>
  <Application>Microsoft Office PowerPoint</Application>
  <PresentationFormat>Widescreen</PresentationFormat>
  <Paragraphs>282</Paragraphs>
  <Slides>26</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ＭＳ Ｐゴシック</vt:lpstr>
      <vt:lpstr>ＭＳ Ｐゴシック</vt:lpstr>
      <vt:lpstr>Arial</vt:lpstr>
      <vt:lpstr>Bell MT</vt:lpstr>
      <vt:lpstr>Calibri</vt:lpstr>
      <vt:lpstr>FranklinITCProThin</vt:lpstr>
      <vt:lpstr>Gill Sans MT</vt:lpstr>
      <vt:lpstr>Impact</vt:lpstr>
      <vt:lpstr>Wingdings</vt:lpstr>
      <vt:lpstr>Wingdings 2</vt:lpstr>
      <vt:lpstr>Badge</vt:lpstr>
      <vt:lpstr>The Stagnant Seventies</vt:lpstr>
      <vt:lpstr>Election of 1968</vt:lpstr>
      <vt:lpstr>Abraham, Martin, and John - Dion</vt:lpstr>
      <vt:lpstr>Election of 1968</vt:lpstr>
      <vt:lpstr>The Nixon Years</vt:lpstr>
      <vt:lpstr>STAGFLATION IN THE SEVENTIES</vt:lpstr>
      <vt:lpstr>Tree-Huggers Unite!</vt:lpstr>
      <vt:lpstr>Nixon’s Re-election strategy</vt:lpstr>
      <vt:lpstr>Election of 1972</vt:lpstr>
      <vt:lpstr>NIXON AND THE COLD WAR</vt:lpstr>
      <vt:lpstr>‘73 OIL EMBARGO</vt:lpstr>
      <vt:lpstr>PowerPoint Presentation</vt:lpstr>
      <vt:lpstr>Nixon Needs a Plumber</vt:lpstr>
      <vt:lpstr>Watergate</vt:lpstr>
      <vt:lpstr>Watergate</vt:lpstr>
      <vt:lpstr>Ford’s Administration</vt:lpstr>
      <vt:lpstr>Ford’s Administration</vt:lpstr>
      <vt:lpstr>Election of 1976</vt:lpstr>
      <vt:lpstr>The Carter Years</vt:lpstr>
      <vt:lpstr>Peanuts, Not Politics</vt:lpstr>
      <vt:lpstr>MELTDOWN!</vt:lpstr>
      <vt:lpstr>Foreign Affairs</vt:lpstr>
      <vt:lpstr>Iran Hostage Crisis</vt:lpstr>
      <vt:lpstr>The “Me” Generation</vt:lpstr>
      <vt:lpstr>The “Me” Generation</vt:lpstr>
      <vt:lpstr>The “Me” Generation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Vietnam</dc:title>
  <dc:creator>Macie</dc:creator>
  <cp:lastModifiedBy>Macie Walker</cp:lastModifiedBy>
  <cp:revision>117</cp:revision>
  <dcterms:created xsi:type="dcterms:W3CDTF">2013-03-04T00:20:46Z</dcterms:created>
  <dcterms:modified xsi:type="dcterms:W3CDTF">2019-05-10T19:20:42Z</dcterms:modified>
</cp:coreProperties>
</file>