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0" r:id="rId1"/>
  </p:sldMasterIdLst>
  <p:notesMasterIdLst>
    <p:notesMasterId r:id="rId18"/>
  </p:notesMasterIdLst>
  <p:sldIdLst>
    <p:sldId id="257" r:id="rId2"/>
    <p:sldId id="287" r:id="rId3"/>
    <p:sldId id="288" r:id="rId4"/>
    <p:sldId id="289" r:id="rId5"/>
    <p:sldId id="284" r:id="rId6"/>
    <p:sldId id="285" r:id="rId7"/>
    <p:sldId id="283" r:id="rId8"/>
    <p:sldId id="279" r:id="rId9"/>
    <p:sldId id="280" r:id="rId10"/>
    <p:sldId id="267" r:id="rId11"/>
    <p:sldId id="281" r:id="rId12"/>
    <p:sldId id="282" r:id="rId13"/>
    <p:sldId id="270" r:id="rId14"/>
    <p:sldId id="271" r:id="rId15"/>
    <p:sldId id="272" r:id="rId16"/>
    <p:sldId id="2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59" autoAdjust="0"/>
  </p:normalViewPr>
  <p:slideViewPr>
    <p:cSldViewPr snapToGrid="0" snapToObjects="1">
      <p:cViewPr varScale="1">
        <p:scale>
          <a:sx n="71" d="100"/>
          <a:sy n="71" d="100"/>
        </p:scale>
        <p:origin x="1866"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7BBC5-BE2A-8D45-A447-AE6EE6D6A605}" type="datetimeFigureOut">
              <a:rPr lang="en-US" smtClean="0"/>
              <a:t>5/2/2019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C24A0-082D-1247-A16C-2AA5C4386ED5}" type="slidenum">
              <a:rPr lang="en-US" smtClean="0"/>
              <a:t>‹#›</a:t>
            </a:fld>
            <a:endParaRPr lang="en-US"/>
          </a:p>
        </p:txBody>
      </p:sp>
    </p:spTree>
    <p:extLst>
      <p:ext uri="{BB962C8B-B14F-4D97-AF65-F5344CB8AC3E}">
        <p14:creationId xmlns:p14="http://schemas.microsoft.com/office/powerpoint/2010/main" val="38951191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Nixon</a:t>
            </a:r>
          </a:p>
          <a:p>
            <a:pPr marL="273050" indent="-273050">
              <a:buFont typeface="Wingdings" panose="05000000000000000000" pitchFamily="2" charset="2"/>
              <a:buChar char=""/>
            </a:pPr>
            <a:r>
              <a:rPr lang="en-US" altLang="en-US" sz="1200" dirty="0" smtClean="0"/>
              <a:t>Incumbent VP under Eisenhower.</a:t>
            </a:r>
          </a:p>
          <a:p>
            <a:pPr marL="273050" indent="-273050">
              <a:buFont typeface="Wingdings" panose="05000000000000000000" pitchFamily="2" charset="2"/>
              <a:buChar char=""/>
            </a:pPr>
            <a:r>
              <a:rPr lang="en-US" altLang="en-US" sz="1200" dirty="0" smtClean="0"/>
              <a:t>Emphasized his experience.</a:t>
            </a:r>
          </a:p>
          <a:p>
            <a:pPr marL="273050" indent="-273050">
              <a:buFont typeface="Wingdings" panose="05000000000000000000" pitchFamily="2" charset="2"/>
              <a:buChar char=""/>
            </a:pPr>
            <a:r>
              <a:rPr lang="en-US" altLang="en-US" sz="1200" dirty="0" smtClean="0"/>
              <a:t>Wasted energy by campaigning in all 50 states instead of concentrating on the swing states.</a:t>
            </a:r>
          </a:p>
          <a:p>
            <a:r>
              <a:rPr lang="en-US" dirty="0" smtClean="0"/>
              <a:t>JFK</a:t>
            </a:r>
          </a:p>
          <a:p>
            <a:pPr marL="273050" indent="-273050">
              <a:spcBef>
                <a:spcPct val="0"/>
              </a:spcBef>
              <a:buFont typeface="Wingdings" panose="05000000000000000000" pitchFamily="2" charset="2"/>
              <a:buChar char=""/>
            </a:pPr>
            <a:r>
              <a:rPr lang="en-US" altLang="en-US" dirty="0" smtClean="0"/>
              <a:t>Young Senator from Massachusetts.</a:t>
            </a:r>
          </a:p>
          <a:p>
            <a:pPr marL="273050" indent="-273050">
              <a:spcBef>
                <a:spcPct val="0"/>
              </a:spcBef>
              <a:buFont typeface="Wingdings" panose="05000000000000000000" pitchFamily="2" charset="2"/>
              <a:buChar char=""/>
            </a:pPr>
            <a:r>
              <a:rPr lang="en-US" altLang="en-US" dirty="0" smtClean="0"/>
              <a:t>Used his large, well-funded campaign organization to gain endorsements and get out the vote.</a:t>
            </a:r>
          </a:p>
          <a:p>
            <a:pPr marL="273050" indent="-273050">
              <a:spcBef>
                <a:spcPct val="0"/>
              </a:spcBef>
              <a:buFont typeface="Wingdings" panose="05000000000000000000" pitchFamily="2" charset="2"/>
              <a:buChar char=""/>
            </a:pPr>
            <a:r>
              <a:rPr lang="en-US" altLang="en-US" dirty="0" smtClean="0"/>
              <a:t>Battled discrimination from the media due to his Roman Catholic faith.</a:t>
            </a:r>
          </a:p>
          <a:p>
            <a:pPr marL="0" indent="0" fontAlgn="auto">
              <a:spcAft>
                <a:spcPts val="0"/>
              </a:spcAft>
              <a:buFont typeface="Wingdings"/>
              <a:buNone/>
              <a:defRPr/>
            </a:pPr>
            <a:r>
              <a:rPr lang="en-US" dirty="0" smtClean="0"/>
              <a:t>Debate</a:t>
            </a:r>
          </a:p>
          <a:p>
            <a:pPr marL="274320" indent="-274320" fontAlgn="auto">
              <a:spcAft>
                <a:spcPts val="0"/>
              </a:spcAft>
              <a:buFont typeface="Wingdings"/>
              <a:buChar char=""/>
              <a:defRPr/>
            </a:pPr>
            <a:r>
              <a:rPr lang="en-US" dirty="0" smtClean="0"/>
              <a:t>An estimated 70 million viewers watched the first debate.</a:t>
            </a:r>
          </a:p>
          <a:p>
            <a:pPr marL="274320" indent="-274320" fontAlgn="auto">
              <a:spcAft>
                <a:spcPts val="0"/>
              </a:spcAft>
              <a:buFont typeface="Wingdings"/>
              <a:buChar char=""/>
              <a:defRPr/>
            </a:pPr>
            <a:r>
              <a:rPr lang="en-US" dirty="0" smtClean="0"/>
              <a:t>Nixon had been sick recently, and looked pale, sickly, underweight, and tired. He also refused makeup for the first debate, and as a result his beard stubble showed prominently on the era's black-and-white TV screens.</a:t>
            </a:r>
          </a:p>
          <a:p>
            <a:pPr marL="274320" indent="-274320" fontAlgn="auto">
              <a:spcAft>
                <a:spcPts val="0"/>
              </a:spcAft>
              <a:buFont typeface="Wingdings"/>
              <a:buChar char=""/>
              <a:defRPr/>
            </a:pPr>
            <a:r>
              <a:rPr lang="en-US" dirty="0" smtClean="0"/>
              <a:t>Kennedy, by contrast, rested and prepared extensively beforehand, appearing tanned (due to recent campaigning in CA),  confident, and relaxed during the debate. </a:t>
            </a:r>
          </a:p>
          <a:p>
            <a:pPr marL="274320" indent="-274320" fontAlgn="auto">
              <a:spcAft>
                <a:spcPts val="0"/>
              </a:spcAft>
              <a:buFont typeface="Wingdings"/>
              <a:buChar char=""/>
              <a:defRPr/>
            </a:pPr>
            <a:r>
              <a:rPr lang="en-US" dirty="0" smtClean="0"/>
              <a:t>Those who listened to the debate on the radio claimed Nixon had won, while those who viewed it on television believed Kennedy had won.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2</a:t>
            </a:fld>
            <a:endParaRPr lang="en-US"/>
          </a:p>
        </p:txBody>
      </p:sp>
    </p:spTree>
    <p:extLst>
      <p:ext uri="{BB962C8B-B14F-4D97-AF65-F5344CB8AC3E}">
        <p14:creationId xmlns:p14="http://schemas.microsoft.com/office/powerpoint/2010/main" val="3788383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film camera is linked to the actual </a:t>
            </a:r>
            <a:r>
              <a:rPr lang="en-US" dirty="0" err="1" smtClean="0"/>
              <a:t>Zapruder</a:t>
            </a:r>
            <a:r>
              <a:rPr lang="en-US" dirty="0" smtClean="0"/>
              <a:t> film.  It’s 33</a:t>
            </a:r>
            <a:r>
              <a:rPr lang="en-US" baseline="0" dirty="0" smtClean="0"/>
              <a:t> seconds long, and clearly shows him being shot.  Show it if you feel comfortable and that the class can handle it.  The still shot of JFK and Jackie is linked to a documentary that debunks one of the largest conspiracy theories about the assassination, using digital imaging. That clip is about 10 minutes long.  Show as much or as little as you want.</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14</a:t>
            </a:fld>
            <a:endParaRPr lang="en-US"/>
          </a:p>
        </p:txBody>
      </p:sp>
    </p:spTree>
    <p:extLst>
      <p:ext uri="{BB962C8B-B14F-4D97-AF65-F5344CB8AC3E}">
        <p14:creationId xmlns:p14="http://schemas.microsoft.com/office/powerpoint/2010/main" val="72338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First inaugural address delivered to a televised audience in color. </a:t>
            </a:r>
          </a:p>
          <a:p>
            <a:endParaRPr lang="en-US" dirty="0"/>
          </a:p>
        </p:txBody>
      </p:sp>
      <p:sp>
        <p:nvSpPr>
          <p:cNvPr id="4" name="Slide Number Placeholder 3"/>
          <p:cNvSpPr>
            <a:spLocks noGrp="1"/>
          </p:cNvSpPr>
          <p:nvPr>
            <p:ph type="sldNum" sz="quarter" idx="10"/>
          </p:nvPr>
        </p:nvSpPr>
        <p:spPr/>
        <p:txBody>
          <a:bodyPr/>
          <a:lstStyle/>
          <a:p>
            <a:fld id="{F76AB08E-B328-4556-A2EF-398560A9FB55}" type="slidenum">
              <a:rPr lang="en-US" altLang="en-US" smtClean="0"/>
              <a:pPr/>
              <a:t>3</a:t>
            </a:fld>
            <a:endParaRPr lang="en-US" altLang="en-US"/>
          </a:p>
        </p:txBody>
      </p:sp>
    </p:spTree>
    <p:extLst>
      <p:ext uri="{BB962C8B-B14F-4D97-AF65-F5344CB8AC3E}">
        <p14:creationId xmlns:p14="http://schemas.microsoft.com/office/powerpoint/2010/main" val="176888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26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In May of 1961, JFK challenged the nation to commit itself to landing a man on the moon within the decade.</a:t>
            </a:r>
          </a:p>
          <a:p>
            <a:pPr lvl="1">
              <a:lnSpc>
                <a:spcPct val="90000"/>
              </a:lnSpc>
            </a:pPr>
            <a:r>
              <a:rPr lang="en-US" altLang="en-US"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Alan Shepard – 1</a:t>
            </a:r>
            <a:r>
              <a:rPr lang="en-US" altLang="en-US" baseline="300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st</a:t>
            </a:r>
            <a:r>
              <a:rPr lang="en-US" altLang="en-US"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 American in space</a:t>
            </a:r>
          </a:p>
          <a:p>
            <a:pPr lvl="1">
              <a:lnSpc>
                <a:spcPct val="90000"/>
              </a:lnSpc>
            </a:pPr>
            <a:r>
              <a:rPr lang="en-US" altLang="en-US"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John Glenn – 1</a:t>
            </a:r>
            <a:r>
              <a:rPr lang="en-US" altLang="en-US" baseline="300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st</a:t>
            </a:r>
            <a:r>
              <a:rPr lang="en-US" altLang="en-US"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 American to orbit the Earth</a:t>
            </a:r>
          </a:p>
          <a:p>
            <a:pPr>
              <a:lnSpc>
                <a:spcPct val="90000"/>
              </a:lnSpc>
            </a:pPr>
            <a:r>
              <a:rPr lang="en-US" altLang="en-US"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Apollo Program: The NASA program aimed at landing a man on the moon.</a:t>
            </a:r>
          </a:p>
          <a:p>
            <a:endParaRPr lang="en-US" dirty="0"/>
          </a:p>
        </p:txBody>
      </p:sp>
      <p:sp>
        <p:nvSpPr>
          <p:cNvPr id="4" name="Slide Number Placeholder 3"/>
          <p:cNvSpPr>
            <a:spLocks noGrp="1"/>
          </p:cNvSpPr>
          <p:nvPr>
            <p:ph type="sldNum" sz="quarter" idx="10"/>
          </p:nvPr>
        </p:nvSpPr>
        <p:spPr/>
        <p:txBody>
          <a:bodyPr/>
          <a:lstStyle/>
          <a:p>
            <a:fld id="{F76AB08E-B328-4556-A2EF-398560A9FB55}" type="slidenum">
              <a:rPr lang="en-US" altLang="en-US" smtClean="0"/>
              <a:pPr/>
              <a:t>5</a:t>
            </a:fld>
            <a:endParaRPr lang="en-US" altLang="en-US"/>
          </a:p>
        </p:txBody>
      </p:sp>
    </p:spTree>
    <p:extLst>
      <p:ext uri="{BB962C8B-B14F-4D97-AF65-F5344CB8AC3E}">
        <p14:creationId xmlns:p14="http://schemas.microsoft.com/office/powerpoint/2010/main" val="391343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 deposes democratically elected shah of Iran</a:t>
            </a:r>
            <a:r>
              <a:rPr lang="en-US" baseline="0" dirty="0" smtClean="0"/>
              <a:t> after he seizes British oil property</a:t>
            </a:r>
          </a:p>
          <a:p>
            <a:pPr marL="171450" indent="-171450">
              <a:buFont typeface="Arial" panose="020B0604020202020204" pitchFamily="34" charset="0"/>
              <a:buChar char="•"/>
            </a:pPr>
            <a:r>
              <a:rPr lang="en-US" baseline="0" dirty="0" smtClean="0"/>
              <a:t>CIA organizes coup in Guatemala against democratically elected nationalist leader </a:t>
            </a:r>
            <a:r>
              <a:rPr lang="en-US" baseline="0" dirty="0" err="1" smtClean="0"/>
              <a:t>Jacobo</a:t>
            </a:r>
            <a:r>
              <a:rPr lang="en-US" baseline="0" dirty="0" smtClean="0"/>
              <a:t> </a:t>
            </a:r>
            <a:r>
              <a:rPr lang="en-US" baseline="0" dirty="0" err="1" smtClean="0"/>
              <a:t>Arbenz</a:t>
            </a:r>
            <a:r>
              <a:rPr lang="en-US" baseline="0" dirty="0" smtClean="0"/>
              <a:t> Guzman after he seized land owned by the American United Fruit Co.</a:t>
            </a:r>
          </a:p>
          <a:p>
            <a:pPr marL="171450" indent="-171450">
              <a:buFont typeface="Arial" panose="020B0604020202020204" pitchFamily="34" charset="0"/>
              <a:buChar char="•"/>
            </a:pPr>
            <a:r>
              <a:rPr lang="en-US" baseline="0" dirty="0" smtClean="0"/>
              <a:t>Would plan a coup in Cuba against Fidel Castro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F2E88ED-69A9-4CD8-9666-4191EB1C5A34}" type="slidenum">
              <a:rPr lang="en-US" smtClean="0"/>
              <a:pPr/>
              <a:t>7</a:t>
            </a:fld>
            <a:endParaRPr lang="en-US"/>
          </a:p>
        </p:txBody>
      </p:sp>
    </p:spTree>
    <p:extLst>
      <p:ext uri="{BB962C8B-B14F-4D97-AF65-F5344CB8AC3E}">
        <p14:creationId xmlns:p14="http://schemas.microsoft.com/office/powerpoint/2010/main" val="321521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90000"/>
              </a:lnSpc>
            </a:pPr>
            <a:r>
              <a:rPr lang="en-US" sz="2800" dirty="0" smtClean="0"/>
              <a:t>U.S. backed unpopular dictator </a:t>
            </a:r>
            <a:r>
              <a:rPr lang="en-US" sz="2800" dirty="0" err="1" smtClean="0"/>
              <a:t>Fulgencio</a:t>
            </a:r>
            <a:r>
              <a:rPr lang="en-US" sz="2800" dirty="0" smtClean="0"/>
              <a:t> Bautista </a:t>
            </a:r>
          </a:p>
          <a:p>
            <a:pPr>
              <a:lnSpc>
                <a:spcPct val="90000"/>
              </a:lnSpc>
            </a:pPr>
            <a:r>
              <a:rPr lang="en-US" sz="2800" dirty="0" smtClean="0"/>
              <a:t>Overthrown by Communist leader, Fidel Castro.</a:t>
            </a:r>
          </a:p>
          <a:p>
            <a:pPr lvl="1">
              <a:lnSpc>
                <a:spcPct val="90000"/>
              </a:lnSpc>
            </a:pPr>
            <a:r>
              <a:rPr lang="en-US" sz="2400" dirty="0" smtClean="0"/>
              <a:t>Suspended elections, jailed or executed opponents, and censored press and media.</a:t>
            </a:r>
          </a:p>
          <a:p>
            <a:pPr lvl="1"/>
            <a:r>
              <a:rPr lang="en-US" sz="2400" dirty="0" smtClean="0"/>
              <a:t>Took over U.S. owned sugar mills and refineries</a:t>
            </a:r>
          </a:p>
          <a:p>
            <a:r>
              <a:rPr lang="en-US" sz="2800" dirty="0" smtClean="0"/>
              <a:t>President Eisenhower orders a trade embargo</a:t>
            </a:r>
          </a:p>
          <a:p>
            <a:endParaRPr lang="en-US" dirty="0"/>
          </a:p>
        </p:txBody>
      </p:sp>
      <p:sp>
        <p:nvSpPr>
          <p:cNvPr id="4" name="Slide Number Placeholder 3"/>
          <p:cNvSpPr>
            <a:spLocks noGrp="1"/>
          </p:cNvSpPr>
          <p:nvPr>
            <p:ph type="sldNum" sz="quarter" idx="10"/>
          </p:nvPr>
        </p:nvSpPr>
        <p:spPr/>
        <p:txBody>
          <a:bodyPr/>
          <a:lstStyle/>
          <a:p>
            <a:fld id="{BF2E88ED-69A9-4CD8-9666-4191EB1C5A34}" type="slidenum">
              <a:rPr lang="en-US" smtClean="0"/>
              <a:pPr/>
              <a:t>8</a:t>
            </a:fld>
            <a:endParaRPr lang="en-US"/>
          </a:p>
        </p:txBody>
      </p:sp>
    </p:spTree>
    <p:extLst>
      <p:ext uri="{BB962C8B-B14F-4D97-AF65-F5344CB8AC3E}">
        <p14:creationId xmlns:p14="http://schemas.microsoft.com/office/powerpoint/2010/main" val="71239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lumMod val="25000"/>
                </a:schemeClr>
              </a:buClr>
            </a:pPr>
            <a:r>
              <a:rPr lang="en-US" sz="1200" dirty="0" smtClean="0"/>
              <a:t>Nuclear missile sites are discovered on the island of Cuba by an American spy plane</a:t>
            </a:r>
          </a:p>
          <a:p>
            <a:pPr>
              <a:buClr>
                <a:schemeClr val="accent1">
                  <a:lumMod val="25000"/>
                </a:schemeClr>
              </a:buClr>
            </a:pPr>
            <a:r>
              <a:rPr lang="en-US" sz="1200" dirty="0" smtClean="0"/>
              <a:t>Provided for by the USSR for “defense against aggressor nations”</a:t>
            </a:r>
          </a:p>
          <a:p>
            <a:pPr>
              <a:buClr>
                <a:schemeClr val="accent1">
                  <a:lumMod val="25000"/>
                </a:schemeClr>
              </a:buClr>
            </a:pPr>
            <a:r>
              <a:rPr lang="en-US" sz="1200" dirty="0" smtClean="0"/>
              <a:t>Some missiles were fully operational, and were pointed at the United States.</a:t>
            </a:r>
          </a:p>
          <a:p>
            <a:endParaRPr lang="en-US" dirty="0"/>
          </a:p>
        </p:txBody>
      </p:sp>
      <p:sp>
        <p:nvSpPr>
          <p:cNvPr id="4" name="Slide Number Placeholder 3"/>
          <p:cNvSpPr>
            <a:spLocks noGrp="1"/>
          </p:cNvSpPr>
          <p:nvPr>
            <p:ph type="sldNum" sz="quarter" idx="10"/>
          </p:nvPr>
        </p:nvSpPr>
        <p:spPr/>
        <p:txBody>
          <a:bodyPr/>
          <a:lstStyle/>
          <a:p>
            <a:fld id="{BF2E88ED-69A9-4CD8-9666-4191EB1C5A34}" type="slidenum">
              <a:rPr lang="en-US" smtClean="0"/>
              <a:pPr/>
              <a:t>9</a:t>
            </a:fld>
            <a:endParaRPr lang="en-US"/>
          </a:p>
        </p:txBody>
      </p:sp>
    </p:spTree>
    <p:extLst>
      <p:ext uri="{BB962C8B-B14F-4D97-AF65-F5344CB8AC3E}">
        <p14:creationId xmlns:p14="http://schemas.microsoft.com/office/powerpoint/2010/main" val="423932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students</a:t>
            </a:r>
            <a:r>
              <a:rPr lang="en-US" baseline="0" dirty="0" smtClean="0"/>
              <a:t> decide which option they’d choose.  If you would like, have each group congregate in a different part of the room, discuss their reasons why they chose that option, and then share the options with the class.  You can then go over some of the potential pros/cons of each decision.  The next slide will explain why Kennedy decided on a blockade</a:t>
            </a:r>
            <a:r>
              <a:rPr lang="en-US" baseline="0" dirty="0" smtClean="0"/>
              <a:t>.</a:t>
            </a:r>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10</a:t>
            </a:fld>
            <a:endParaRPr lang="en-US"/>
          </a:p>
        </p:txBody>
      </p:sp>
    </p:spTree>
    <p:extLst>
      <p:ext uri="{BB962C8B-B14F-4D97-AF65-F5344CB8AC3E}">
        <p14:creationId xmlns:p14="http://schemas.microsoft.com/office/powerpoint/2010/main" val="278006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“It shall be the policy of this nation to regard any nuclear missile launched from Cuba against any nation in the Western Hemisphere as an attack by the Soviet Union on the United States, requiring a full retaliatory response upon the Soviet Union”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DEFCON 2: (Air Force made ready for air strikes and nuclear interception on 15 minutes'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Kennedy agrees to remove all missiles set in southern Italy and in Turkey, in exchange for Khrushchev removing all missiles in Cuba.</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11</a:t>
            </a:fld>
            <a:endParaRPr lang="en-US"/>
          </a:p>
        </p:txBody>
      </p:sp>
    </p:spTree>
    <p:extLst>
      <p:ext uri="{BB962C8B-B14F-4D97-AF65-F5344CB8AC3E}">
        <p14:creationId xmlns:p14="http://schemas.microsoft.com/office/powerpoint/2010/main" val="271012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lnSpc>
                <a:spcPct val="120000"/>
              </a:lnSpc>
              <a:spcBef>
                <a:spcPts val="0"/>
              </a:spcBef>
              <a:buFont typeface="Arial" panose="020B0604020202020204" pitchFamily="34" charset="0"/>
              <a:buChar char="•"/>
            </a:pPr>
            <a:r>
              <a:rPr lang="en-US" dirty="0" smtClean="0"/>
              <a:t>On August 5, 1963, representatives of the United States, Soviet Union and Great Britain signed the Limited Nuclear Test Ban Treaty, which prohibited the testing of nuclear weapons in outer space, underwater or in the atmosphere. The treaty, which President John F. Kennedy signed less than three months before his assassination, was hailed as an important first step toward the control of nuclear weapons.</a:t>
            </a:r>
          </a:p>
          <a:p>
            <a:pPr marL="171450" lvl="0" indent="-171450" fontAlgn="base">
              <a:lnSpc>
                <a:spcPct val="120000"/>
              </a:lnSpc>
              <a:spcBef>
                <a:spcPts val="0"/>
              </a:spcBef>
              <a:buFont typeface="Arial" panose="020B0604020202020204" pitchFamily="34" charset="0"/>
              <a:buChar char="•"/>
            </a:pPr>
            <a:r>
              <a:rPr lang="en-US" dirty="0" smtClean="0"/>
              <a:t>Discussions between the United States and the Soviet Union concerning a ban on nuclear testing began in the mid-1950s. Officials from both nations came to believe that the nuclear arms race was reaching a dangerous level. In addition, public protest against the atmospheric testing of nuclear weapons was gaining strength. Nevertheless, talks between the two nations (later joined by Great Britain) dragged on for years, usually collapsing when the issue of verification was raised.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F2E88ED-69A9-4CD8-9666-4191EB1C5A34}" type="slidenum">
              <a:rPr lang="en-US" smtClean="0"/>
              <a:pPr/>
              <a:t>12</a:t>
            </a:fld>
            <a:endParaRPr lang="en-US"/>
          </a:p>
        </p:txBody>
      </p:sp>
    </p:spTree>
    <p:extLst>
      <p:ext uri="{BB962C8B-B14F-4D97-AF65-F5344CB8AC3E}">
        <p14:creationId xmlns:p14="http://schemas.microsoft.com/office/powerpoint/2010/main" val="354911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E764AD8C-3D8C-6141-A935-068D0752513E}"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2545544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C7DF7F-06DD-7547-A8EA-13F97530AF53}"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213063440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9817128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349152205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277515972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86335911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183296347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425537294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59571953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294233856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C7DF7F-06DD-7547-A8EA-13F97530AF53}"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404753831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C7DF7F-06DD-7547-A8EA-13F97530AF53}"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248548159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C7DF7F-06DD-7547-A8EA-13F97530AF53}"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19527635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C7DF7F-06DD-7547-A8EA-13F97530AF53}"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159567012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7DF7F-06DD-7547-A8EA-13F97530AF53}"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162563647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C7DF7F-06DD-7547-A8EA-13F97530AF53}"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243825417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C7DF7F-06DD-7547-A8EA-13F97530AF53}"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4AD8C-3D8C-6141-A935-068D0752513E}" type="slidenum">
              <a:rPr lang="en-US" smtClean="0"/>
              <a:t>‹#›</a:t>
            </a:fld>
            <a:endParaRPr lang="en-US"/>
          </a:p>
        </p:txBody>
      </p:sp>
    </p:spTree>
    <p:extLst>
      <p:ext uri="{BB962C8B-B14F-4D97-AF65-F5344CB8AC3E}">
        <p14:creationId xmlns:p14="http://schemas.microsoft.com/office/powerpoint/2010/main" val="149714765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C7DF7F-06DD-7547-A8EA-13F97530AF53}" type="datetimeFigureOut">
              <a:rPr lang="en-US" smtClean="0"/>
              <a:t>5/2/2019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64AD8C-3D8C-6141-A935-068D0752513E}" type="slidenum">
              <a:rPr lang="en-US" smtClean="0"/>
              <a:t>‹#›</a:t>
            </a:fld>
            <a:endParaRPr lang="en-US"/>
          </a:p>
        </p:txBody>
      </p:sp>
    </p:spTree>
    <p:extLst>
      <p:ext uri="{BB962C8B-B14F-4D97-AF65-F5344CB8AC3E}">
        <p14:creationId xmlns:p14="http://schemas.microsoft.com/office/powerpoint/2010/main" val="236510674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ransition spd="slow">
    <p:wipe/>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bwWW3sbk4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E2%80%9CIt%20shall%20be%20the%20policy%20of%20this%20nation%20to%20regard%20any%20nuclear%20missile%20launched%20from%20Cuba%20against%20any%20nation%20in%20the%20Western%20Hemisphere%20as%20an%20attack%20by%20the%20Soviet%20Union%20on%20the%20United%20States,%20requiring%20a%20full%20retaliatory%20response%20upon%20the%20Soviet%20Union%E2%80%9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SBXW1-VGm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s://www.youtube.com/watch?v=HBJFT-OyDEc" TargetMode="Externa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YkpPITKR8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2cVSasBA-v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watch?v=4phB-rRjYQw"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youtube.com/watch?v=Cwmrnd10IFM" TargetMode="External"/><Relationship Id="rId7" Type="http://schemas.openxmlformats.org/officeDocument/2006/relationships/hyperlink" Target="https://youtu.be/dWBYAxhH3u4"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l="17996" r="12948"/>
          <a:stretch/>
        </p:blipFill>
        <p:spPr bwMode="auto">
          <a:xfrm>
            <a:off x="0" y="0"/>
            <a:ext cx="9144000" cy="6858000"/>
          </a:xfrm>
          <a:prstGeom prst="rect">
            <a:avLst/>
          </a:prstGeom>
          <a:noFill/>
          <a:ln>
            <a:noFill/>
          </a:ln>
        </p:spPr>
      </p:pic>
      <p:sp>
        <p:nvSpPr>
          <p:cNvPr id="2" name="Title 1"/>
          <p:cNvSpPr>
            <a:spLocks noGrp="1"/>
          </p:cNvSpPr>
          <p:nvPr>
            <p:ph type="title"/>
          </p:nvPr>
        </p:nvSpPr>
        <p:spPr>
          <a:xfrm>
            <a:off x="762000" y="2571723"/>
            <a:ext cx="7543799" cy="3286153"/>
          </a:xfrm>
        </p:spPr>
        <p:txBody>
          <a:bodyPr>
            <a:normAutofit/>
          </a:bodyPr>
          <a:lstStyle/>
          <a:p>
            <a:pPr fontAlgn="auto">
              <a:spcAft>
                <a:spcPts val="0"/>
              </a:spcAft>
              <a:defRPr/>
            </a:pPr>
            <a:r>
              <a:rPr lang="en-US" sz="6600" cap="none" dirty="0" smtClean="0">
                <a:ln w="18415" cmpd="sng">
                  <a:solidFill>
                    <a:srgbClr val="FFFFFF"/>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rPr>
              <a:t>CAMELOT AND CRISIS</a:t>
            </a:r>
            <a:endParaRPr lang="en-US" sz="6600" cap="none" dirty="0">
              <a:ln w="18415" cmpd="sng">
                <a:solidFill>
                  <a:srgbClr val="FFFFFF"/>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13784573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1143000"/>
          </a:xfrm>
        </p:spPr>
        <p:txBody>
          <a:bodyPr>
            <a:normAutofit/>
          </a:bodyPr>
          <a:lstStyle/>
          <a:p>
            <a:r>
              <a:rPr lang="en-US" sz="3200" dirty="0" smtClean="0"/>
              <a:t>You are advising President Kennedy.  What do you do about the growing danger in Cuba?</a:t>
            </a:r>
            <a:endParaRPr lang="en-US" sz="3200" dirty="0"/>
          </a:p>
        </p:txBody>
      </p:sp>
      <p:sp>
        <p:nvSpPr>
          <p:cNvPr id="3" name="Content Placeholder 2"/>
          <p:cNvSpPr>
            <a:spLocks noGrp="1"/>
          </p:cNvSpPr>
          <p:nvPr>
            <p:ph idx="1"/>
          </p:nvPr>
        </p:nvSpPr>
        <p:spPr>
          <a:xfrm>
            <a:off x="304800" y="1524000"/>
            <a:ext cx="7772400" cy="5105400"/>
          </a:xfrm>
        </p:spPr>
        <p:txBody>
          <a:bodyPr/>
          <a:lstStyle/>
          <a:p>
            <a:pPr marL="457200" indent="-457200">
              <a:buClr>
                <a:schemeClr val="accent1">
                  <a:lumMod val="50000"/>
                </a:schemeClr>
              </a:buClr>
              <a:buFont typeface="+mj-lt"/>
              <a:buAutoNum type="arabicPeriod"/>
            </a:pPr>
            <a:r>
              <a:rPr lang="en-US" sz="2200" dirty="0" smtClean="0"/>
              <a:t>Do nothing: American vulnerability to Soviet missiles was not new. America was still more powerful than Cuba.</a:t>
            </a:r>
          </a:p>
          <a:p>
            <a:pPr marL="457200" indent="-457200">
              <a:buClr>
                <a:schemeClr val="accent1">
                  <a:lumMod val="50000"/>
                </a:schemeClr>
              </a:buClr>
              <a:buFont typeface="+mj-lt"/>
              <a:buAutoNum type="arabicPeriod"/>
            </a:pPr>
            <a:r>
              <a:rPr lang="en-US" sz="2200" dirty="0" smtClean="0"/>
              <a:t>Diplomacy: Use diplomatic pressure to get the Soviet Union to remove the missiles.</a:t>
            </a:r>
          </a:p>
          <a:p>
            <a:pPr marL="457200" indent="-457200">
              <a:buClr>
                <a:schemeClr val="accent1">
                  <a:lumMod val="50000"/>
                </a:schemeClr>
              </a:buClr>
              <a:buFont typeface="+mj-lt"/>
              <a:buAutoNum type="arabicPeriod"/>
            </a:pPr>
            <a:r>
              <a:rPr lang="en-US" sz="2200" dirty="0" smtClean="0"/>
              <a:t>Warning: Send a message to Castro to warn him of the grave danger he, and Cuba were in.</a:t>
            </a:r>
          </a:p>
          <a:p>
            <a:pPr marL="457200" indent="-457200">
              <a:buClr>
                <a:schemeClr val="accent1">
                  <a:lumMod val="50000"/>
                </a:schemeClr>
              </a:buClr>
              <a:buFont typeface="+mj-lt"/>
              <a:buAutoNum type="arabicPeriod"/>
            </a:pPr>
            <a:r>
              <a:rPr lang="en-US" sz="2200" dirty="0" smtClean="0"/>
              <a:t>Blockade: Use the US Navy to block any missiles from arriving in Cuba.</a:t>
            </a:r>
          </a:p>
          <a:p>
            <a:pPr marL="457200" indent="-457200">
              <a:buClr>
                <a:schemeClr val="accent1">
                  <a:lumMod val="50000"/>
                </a:schemeClr>
              </a:buClr>
              <a:buFont typeface="+mj-lt"/>
              <a:buAutoNum type="arabicPeriod"/>
            </a:pPr>
            <a:r>
              <a:rPr lang="en-US" sz="2200" dirty="0" smtClean="0"/>
              <a:t>Air strike: Use the US Air Force to attack all known missile sites.</a:t>
            </a:r>
          </a:p>
          <a:p>
            <a:pPr marL="457200" indent="-457200">
              <a:buClr>
                <a:schemeClr val="accent1">
                  <a:lumMod val="50000"/>
                </a:schemeClr>
              </a:buClr>
              <a:buFont typeface="+mj-lt"/>
              <a:buAutoNum type="arabicPeriod"/>
            </a:pPr>
            <a:r>
              <a:rPr lang="en-US" sz="2200" dirty="0" smtClean="0"/>
              <a:t>Invasion: Full force invasion of Cuba and overthrow of Castro.</a:t>
            </a:r>
          </a:p>
          <a:p>
            <a:pPr marL="457200" indent="-457200">
              <a:buClr>
                <a:schemeClr val="accent1">
                  <a:lumMod val="50000"/>
                </a:schemeClr>
              </a:buClr>
              <a:buFont typeface="+mj-lt"/>
              <a:buAutoNum type="arabicPeriod"/>
            </a:pPr>
            <a:endParaRPr lang="en-US" sz="2200" dirty="0"/>
          </a:p>
        </p:txBody>
      </p:sp>
      <p:pic>
        <p:nvPicPr>
          <p:cNvPr id="2050" name="Picture 2" descr="Image result for youtube icon 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4070" y="6273641"/>
            <a:ext cx="681318" cy="47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838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3" end="3"/>
                                            </p:txEl>
                                          </p:spTgt>
                                        </p:tgtEl>
                                        <p:attrNameLst>
                                          <p:attrName>style.fontStyle</p:attrName>
                                        </p:attrNameLst>
                                      </p:cBhvr>
                                      <p:to>
                                        <p:strVal val="normal"/>
                                      </p:to>
                                    </p:set>
                                    <p:set>
                                      <p:cBhvr override="childStyle">
                                        <p:cTn id="7" dur="indefinite"/>
                                        <p:tgtEl>
                                          <p:spTgt spid="3">
                                            <p:txEl>
                                              <p:pRg st="3" end="3"/>
                                            </p:txEl>
                                          </p:spTgt>
                                        </p:tgtEl>
                                        <p:attrNameLst>
                                          <p:attrName>style.fontWeight</p:attrName>
                                        </p:attrNameLst>
                                      </p:cBhvr>
                                      <p:to>
                                        <p:strVal val="bold"/>
                                      </p:to>
                                    </p:set>
                                    <p:set>
                                      <p:cBhvr override="childStyle">
                                        <p:cTn id="8"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2" name="Picture 6" descr="http://shfwire.com/sites/default/files/images/KennedyCuba.jpg">
            <a:hlinkClick r:id="rId3" action="ppaction://hlinkfile"/>
          </p:cNvPr>
          <p:cNvPicPr>
            <a:picLocks noChangeAspect="1" noChangeArrowheads="1"/>
          </p:cNvPicPr>
          <p:nvPr/>
        </p:nvPicPr>
        <p:blipFill>
          <a:blip r:embed="rId4" cstate="print"/>
          <a:srcRect/>
          <a:stretch>
            <a:fillRect/>
          </a:stretch>
        </p:blipFill>
        <p:spPr bwMode="auto">
          <a:xfrm>
            <a:off x="4642268" y="1721878"/>
            <a:ext cx="4264665" cy="3096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982133" y="0"/>
            <a:ext cx="7704667" cy="1981200"/>
          </a:xfrm>
        </p:spPr>
        <p:txBody>
          <a:bodyPr>
            <a:normAutofit/>
          </a:bodyPr>
          <a:lstStyle/>
          <a:p>
            <a:r>
              <a:rPr lang="en-US" sz="5400" dirty="0" smtClean="0"/>
              <a:t>The Cuban Missile Crisis</a:t>
            </a:r>
            <a:endParaRPr lang="en-US" sz="5400" dirty="0"/>
          </a:p>
        </p:txBody>
      </p:sp>
      <p:sp>
        <p:nvSpPr>
          <p:cNvPr id="3" name="Content Placeholder 2"/>
          <p:cNvSpPr>
            <a:spLocks noGrp="1"/>
          </p:cNvSpPr>
          <p:nvPr>
            <p:ph idx="1"/>
          </p:nvPr>
        </p:nvSpPr>
        <p:spPr>
          <a:xfrm>
            <a:off x="762000" y="1568636"/>
            <a:ext cx="4110677" cy="5060764"/>
          </a:xfrm>
        </p:spPr>
        <p:txBody>
          <a:bodyPr>
            <a:normAutofit/>
          </a:bodyPr>
          <a:lstStyle/>
          <a:p>
            <a:pPr>
              <a:buClr>
                <a:schemeClr val="accent1">
                  <a:lumMod val="25000"/>
                </a:schemeClr>
              </a:buClr>
            </a:pPr>
            <a:r>
              <a:rPr lang="en-US" sz="3600" dirty="0" smtClean="0"/>
              <a:t>JFK forms a blockade around Cuba</a:t>
            </a:r>
          </a:p>
          <a:p>
            <a:pPr>
              <a:buClr>
                <a:schemeClr val="accent1">
                  <a:lumMod val="25000"/>
                </a:schemeClr>
              </a:buClr>
            </a:pPr>
            <a:r>
              <a:rPr lang="en-US" sz="3600" smtClean="0"/>
              <a:t>Goes on air to inform the public and issue a warning to the USSR</a:t>
            </a:r>
            <a:endParaRPr lang="en-US" sz="3600" dirty="0" smtClean="0"/>
          </a:p>
        </p:txBody>
      </p:sp>
      <p:sp>
        <p:nvSpPr>
          <p:cNvPr id="4" name="Rectangle 3"/>
          <p:cNvSpPr/>
          <p:nvPr/>
        </p:nvSpPr>
        <p:spPr>
          <a:xfrm>
            <a:off x="4448262" y="4885417"/>
            <a:ext cx="4572000" cy="1754326"/>
          </a:xfrm>
          <a:prstGeom prst="rect">
            <a:avLst/>
          </a:prstGeom>
        </p:spPr>
        <p:txBody>
          <a:bodyPr>
            <a:spAutoFit/>
          </a:bodyPr>
          <a:lstStyle/>
          <a:p>
            <a:pPr lvl="0" defTabSz="914400">
              <a:defRPr/>
            </a:pPr>
            <a:r>
              <a:rPr lang="en-US" i="1" dirty="0"/>
              <a:t>“It shall be the policy of this nation to regard any nuclear missile launched from Cuba against any nation in the Western Hemisphere as an attack by the Soviet Union on the United States, requiring a full retaliatory response upon the Soviet Union”</a:t>
            </a:r>
          </a:p>
        </p:txBody>
      </p:sp>
    </p:spTree>
    <p:extLst>
      <p:ext uri="{BB962C8B-B14F-4D97-AF65-F5344CB8AC3E}">
        <p14:creationId xmlns:p14="http://schemas.microsoft.com/office/powerpoint/2010/main" val="582496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09" r="14419"/>
          <a:stretch/>
        </p:blipFill>
        <p:spPr bwMode="auto">
          <a:xfrm>
            <a:off x="0" y="-76274"/>
            <a:ext cx="9180443" cy="69177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2643" y="5316618"/>
            <a:ext cx="8937572" cy="1485900"/>
          </a:xfrm>
        </p:spPr>
        <p:txBody>
          <a:bodyPr anchor="ctr">
            <a:normAutofit/>
          </a:bodyPr>
          <a:lstStyle/>
          <a:p>
            <a:r>
              <a:rPr lang="en-US" sz="48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Effects of the Cuban Missile Crisis</a:t>
            </a:r>
            <a:endParaRPr lang="en-US" sz="4800" dirty="0">
              <a:solidFill>
                <a:schemeClr val="bg1"/>
              </a:solidFill>
              <a:effectLst>
                <a:glow rad="101600">
                  <a:schemeClr val="tx1">
                    <a:lumMod val="85000"/>
                    <a:lumOff val="15000"/>
                    <a:alpha val="6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17443" y="257909"/>
            <a:ext cx="8305800" cy="5152218"/>
          </a:xfrm>
        </p:spPr>
        <p:txBody>
          <a:bodyPr>
            <a:noAutofit/>
          </a:bodyPr>
          <a:lstStyle/>
          <a:p>
            <a:pPr fontAlgn="base">
              <a:lnSpc>
                <a:spcPct val="120000"/>
              </a:lnSpc>
              <a:spcBef>
                <a:spcPts val="0"/>
              </a:spcBef>
            </a:pPr>
            <a:r>
              <a:rPr lang="en-US" sz="4000" dirty="0">
                <a:solidFill>
                  <a:schemeClr val="bg1"/>
                </a:solidFill>
                <a:effectLst>
                  <a:glow rad="101600">
                    <a:schemeClr val="tx1">
                      <a:lumMod val="85000"/>
                      <a:lumOff val="15000"/>
                      <a:alpha val="60000"/>
                    </a:schemeClr>
                  </a:glow>
                  <a:outerShdw blurRad="38100" dist="38100" dir="2700000" algn="tl">
                    <a:srgbClr val="000000">
                      <a:alpha val="43137"/>
                    </a:srgbClr>
                  </a:outerShdw>
                </a:effectLst>
              </a:rPr>
              <a:t>“Eye to eye, they blinked first</a:t>
            </a:r>
            <a:r>
              <a:rPr lang="en-US" sz="40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a:t>
            </a:r>
          </a:p>
          <a:p>
            <a:pPr lvl="1" fontAlgn="base">
              <a:lnSpc>
                <a:spcPct val="120000"/>
              </a:lnSpc>
              <a:spcBef>
                <a:spcPts val="0"/>
              </a:spcBef>
            </a:pPr>
            <a:r>
              <a:rPr lang="en-US" sz="36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Nearly avoid nuclear warfare</a:t>
            </a:r>
          </a:p>
          <a:p>
            <a:pPr lvl="1" fontAlgn="base">
              <a:lnSpc>
                <a:spcPct val="120000"/>
              </a:lnSpc>
              <a:spcBef>
                <a:spcPts val="0"/>
              </a:spcBef>
            </a:pPr>
            <a:r>
              <a:rPr lang="en-US" sz="40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Damages Khrushchev's credibility </a:t>
            </a:r>
          </a:p>
          <a:p>
            <a:pPr lvl="0" fontAlgn="base">
              <a:lnSpc>
                <a:spcPct val="120000"/>
              </a:lnSpc>
              <a:spcBef>
                <a:spcPts val="0"/>
              </a:spcBef>
            </a:pPr>
            <a:r>
              <a:rPr lang="en-US" sz="40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Limited Test Ban Treaty: Prohibited testing nuclear weapons in outer space, underwater, or in the atmosphere</a:t>
            </a:r>
          </a:p>
        </p:txBody>
      </p:sp>
    </p:spTree>
    <p:extLst>
      <p:ext uri="{BB962C8B-B14F-4D97-AF65-F5344CB8AC3E}">
        <p14:creationId xmlns:p14="http://schemas.microsoft.com/office/powerpoint/2010/main" val="3761695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http://crimemagazine.com/images/539w.jpg"/>
          <p:cNvPicPr>
            <a:picLocks noChangeAspect="1" noChangeArrowheads="1"/>
          </p:cNvPicPr>
          <p:nvPr/>
        </p:nvPicPr>
        <p:blipFill>
          <a:blip r:embed="rId2" cstate="print"/>
          <a:srcRect/>
          <a:stretch>
            <a:fillRect/>
          </a:stretch>
        </p:blipFill>
        <p:spPr bwMode="auto">
          <a:xfrm>
            <a:off x="0" y="0"/>
            <a:ext cx="5243918" cy="3492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6" name="Picture 6" descr="http://crimemagazine.com/images/jack-ruby-shoots-oswald.jpg"/>
          <p:cNvPicPr>
            <a:picLocks noChangeAspect="1" noChangeArrowheads="1"/>
          </p:cNvPicPr>
          <p:nvPr/>
        </p:nvPicPr>
        <p:blipFill>
          <a:blip r:embed="rId3" cstate="print"/>
          <a:srcRect/>
          <a:stretch>
            <a:fillRect/>
          </a:stretch>
        </p:blipFill>
        <p:spPr bwMode="auto">
          <a:xfrm>
            <a:off x="4495800" y="3492702"/>
            <a:ext cx="4648200" cy="3365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257800" y="152400"/>
            <a:ext cx="3886200"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November 22, 1963</a:t>
            </a:r>
            <a:endParaRPr lang="en-US" sz="3600" dirty="0">
              <a:ln w="0"/>
              <a:effectLst>
                <a:outerShdw blurRad="38100" dist="19050" dir="2700000" algn="tl" rotWithShape="0">
                  <a:schemeClr val="dk1">
                    <a:alpha val="40000"/>
                  </a:schemeClr>
                </a:outerShdw>
              </a:effectLst>
            </a:endParaRPr>
          </a:p>
        </p:txBody>
      </p:sp>
      <p:sp>
        <p:nvSpPr>
          <p:cNvPr id="8" name="TextBox 7"/>
          <p:cNvSpPr txBox="1"/>
          <p:nvPr/>
        </p:nvSpPr>
        <p:spPr>
          <a:xfrm>
            <a:off x="5334000" y="1143000"/>
            <a:ext cx="3657600" cy="1200328"/>
          </a:xfrm>
          <a:prstGeom prst="rect">
            <a:avLst/>
          </a:prstGeom>
          <a:noFill/>
        </p:spPr>
        <p:txBody>
          <a:bodyPr wrap="square" rtlCol="0">
            <a:spAutoFit/>
          </a:bodyPr>
          <a:lstStyle/>
          <a:p>
            <a:r>
              <a:rPr lang="en-US" sz="2400" dirty="0" smtClean="0">
                <a:latin typeface="Cambria" pitchFamily="18" charset="0"/>
              </a:rPr>
              <a:t>JFK assassinated by Lee Harvey Oswald while campaigning in Dallas, TX </a:t>
            </a:r>
            <a:endParaRPr lang="en-US" sz="2400" dirty="0">
              <a:latin typeface="Cambria" pitchFamily="18" charset="0"/>
            </a:endParaRPr>
          </a:p>
        </p:txBody>
      </p:sp>
      <p:sp>
        <p:nvSpPr>
          <p:cNvPr id="9" name="TextBox 8"/>
          <p:cNvSpPr txBox="1"/>
          <p:nvPr/>
        </p:nvSpPr>
        <p:spPr>
          <a:xfrm>
            <a:off x="152400" y="4343400"/>
            <a:ext cx="4114800" cy="1200328"/>
          </a:xfrm>
          <a:prstGeom prst="rect">
            <a:avLst/>
          </a:prstGeom>
          <a:noFill/>
        </p:spPr>
        <p:txBody>
          <a:bodyPr wrap="square" rtlCol="0">
            <a:spAutoFit/>
          </a:bodyPr>
          <a:lstStyle/>
          <a:p>
            <a:r>
              <a:rPr lang="en-US" sz="2400" dirty="0" smtClean="0">
                <a:latin typeface="Cambria" pitchFamily="18" charset="0"/>
              </a:rPr>
              <a:t>Two days later, Oswald was himself shot and killed by businessman Jack Ruby.</a:t>
            </a:r>
            <a:endParaRPr lang="en-US" sz="2400" dirty="0">
              <a:latin typeface="Cambria" pitchFamily="18" charset="0"/>
            </a:endParaRPr>
          </a:p>
        </p:txBody>
      </p:sp>
    </p:spTree>
    <p:extLst>
      <p:ext uri="{BB962C8B-B14F-4D97-AF65-F5344CB8AC3E}">
        <p14:creationId xmlns:p14="http://schemas.microsoft.com/office/powerpoint/2010/main" val="260493832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rimemagazine.com/images/539w.jpg">
            <a:hlinkClick r:id="rId3"/>
          </p:cNvPr>
          <p:cNvPicPr>
            <a:picLocks noChangeAspect="1" noChangeArrowheads="1"/>
          </p:cNvPicPr>
          <p:nvPr/>
        </p:nvPicPr>
        <p:blipFill>
          <a:blip r:embed="rId4" cstate="print"/>
          <a:srcRect/>
          <a:stretch>
            <a:fillRect/>
          </a:stretch>
        </p:blipFill>
        <p:spPr bwMode="auto">
          <a:xfrm>
            <a:off x="0" y="0"/>
            <a:ext cx="5597099" cy="3727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4210" name="Picture 2" descr="http://upload.wikimedia.org/wikipedia/commons/thumb/6/60/Zaprudercamera.jpg/220px-Zaprudercamera.jpg">
            <a:hlinkClick r:id="rId5"/>
          </p:cNvPr>
          <p:cNvPicPr>
            <a:picLocks noChangeAspect="1" noChangeArrowheads="1"/>
          </p:cNvPicPr>
          <p:nvPr/>
        </p:nvPicPr>
        <p:blipFill>
          <a:blip r:embed="rId6" cstate="print"/>
          <a:srcRect/>
          <a:stretch>
            <a:fillRect/>
          </a:stretch>
        </p:blipFill>
        <p:spPr bwMode="auto">
          <a:xfrm>
            <a:off x="5694680" y="3352800"/>
            <a:ext cx="3278293" cy="3352800"/>
          </a:xfrm>
          <a:prstGeom prst="rect">
            <a:avLst/>
          </a:prstGeom>
          <a:ln>
            <a:noFill/>
          </a:ln>
          <a:effectLst>
            <a:outerShdw blurRad="190500" algn="tl" rotWithShape="0">
              <a:srgbClr val="000000">
                <a:alpha val="70000"/>
              </a:srgbClr>
            </a:outerShdw>
          </a:effectLst>
        </p:spPr>
      </p:pic>
      <p:sp>
        <p:nvSpPr>
          <p:cNvPr id="4" name="Rectangle 3"/>
          <p:cNvSpPr/>
          <p:nvPr/>
        </p:nvSpPr>
        <p:spPr>
          <a:xfrm>
            <a:off x="5498206" y="228600"/>
            <a:ext cx="3645794" cy="2585323"/>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The </a:t>
            </a:r>
            <a:r>
              <a:rPr lang="en-US" sz="5400" dirty="0" err="1" smtClean="0">
                <a:ln w="0"/>
                <a:effectLst>
                  <a:outerShdw blurRad="38100" dist="19050" dir="2700000" algn="tl" rotWithShape="0">
                    <a:schemeClr val="dk1">
                      <a:alpha val="40000"/>
                    </a:schemeClr>
                  </a:outerShdw>
                </a:effectLst>
              </a:rPr>
              <a:t>Zapruder</a:t>
            </a:r>
            <a:r>
              <a:rPr lang="en-US" sz="5400" dirty="0" smtClean="0">
                <a:ln w="0"/>
                <a:effectLst>
                  <a:outerShdw blurRad="38100" dist="19050" dir="2700000" algn="tl" rotWithShape="0">
                    <a:schemeClr val="dk1">
                      <a:alpha val="40000"/>
                    </a:schemeClr>
                  </a:outerShdw>
                </a:effectLst>
              </a:rPr>
              <a:t> Film</a:t>
            </a:r>
            <a:endParaRPr lang="en-US" sz="5400" dirty="0">
              <a:ln w="0"/>
              <a:effectLst>
                <a:outerShdw blurRad="38100" dist="19050" dir="2700000" algn="tl" rotWithShape="0">
                  <a:schemeClr val="dk1">
                    <a:alpha val="40000"/>
                  </a:schemeClr>
                </a:outerShdw>
              </a:effectLst>
            </a:endParaRPr>
          </a:p>
        </p:txBody>
      </p:sp>
      <p:sp>
        <p:nvSpPr>
          <p:cNvPr id="5" name="TextBox 4"/>
          <p:cNvSpPr txBox="1"/>
          <p:nvPr/>
        </p:nvSpPr>
        <p:spPr>
          <a:xfrm>
            <a:off x="909766" y="3974123"/>
            <a:ext cx="4736123" cy="1938992"/>
          </a:xfrm>
          <a:prstGeom prst="rect">
            <a:avLst/>
          </a:prstGeom>
          <a:noFill/>
        </p:spPr>
        <p:txBody>
          <a:bodyPr wrap="square" rtlCol="0">
            <a:spAutoFit/>
          </a:bodyPr>
          <a:lstStyle/>
          <a:p>
            <a:r>
              <a:rPr lang="en-US" sz="2400" dirty="0" smtClean="0">
                <a:latin typeface="Cambria" pitchFamily="18" charset="0"/>
              </a:rPr>
              <a:t>Abraham </a:t>
            </a:r>
            <a:r>
              <a:rPr lang="en-US" sz="2400" dirty="0" err="1" smtClean="0">
                <a:latin typeface="Cambria" pitchFamily="18" charset="0"/>
              </a:rPr>
              <a:t>Zapruder</a:t>
            </a:r>
            <a:r>
              <a:rPr lang="en-US" sz="2400" dirty="0" smtClean="0">
                <a:latin typeface="Cambria" pitchFamily="18" charset="0"/>
              </a:rPr>
              <a:t> unexpectedly captured the assassination of the President with a home-movie camera.  It is the only complete film of the event.</a:t>
            </a:r>
            <a:endParaRPr lang="en-US" sz="2400" dirty="0">
              <a:latin typeface="Cambria" pitchFamily="18" charset="0"/>
            </a:endParaRPr>
          </a:p>
        </p:txBody>
      </p:sp>
    </p:spTree>
    <p:extLst>
      <p:ext uri="{BB962C8B-B14F-4D97-AF65-F5344CB8AC3E}">
        <p14:creationId xmlns:p14="http://schemas.microsoft.com/office/powerpoint/2010/main" val="156099014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20054"/>
            <a:ext cx="8161867" cy="1981200"/>
          </a:xfrm>
        </p:spPr>
        <p:txBody>
          <a:bodyPr>
            <a:normAutofit/>
          </a:bodyPr>
          <a:lstStyle/>
          <a:p>
            <a:pPr fontAlgn="auto">
              <a:spcAft>
                <a:spcPts val="0"/>
              </a:spcAft>
              <a:defRPr/>
            </a:pPr>
            <a:r>
              <a:rPr lang="en-US" sz="6000" dirty="0" smtClean="0"/>
              <a:t>The Warren Commission</a:t>
            </a:r>
            <a:endParaRPr lang="en-US" sz="6000" dirty="0"/>
          </a:p>
        </p:txBody>
      </p:sp>
      <p:sp>
        <p:nvSpPr>
          <p:cNvPr id="35842" name="Content Placeholder 5"/>
          <p:cNvSpPr>
            <a:spLocks noGrp="1"/>
          </p:cNvSpPr>
          <p:nvPr>
            <p:ph idx="1"/>
          </p:nvPr>
        </p:nvSpPr>
        <p:spPr>
          <a:xfrm>
            <a:off x="1210732" y="1624263"/>
            <a:ext cx="7704667" cy="5032939"/>
          </a:xfrm>
        </p:spPr>
        <p:txBody>
          <a:bodyPr>
            <a:noAutofit/>
          </a:bodyPr>
          <a:lstStyle/>
          <a:p>
            <a:r>
              <a:rPr lang="en-US" sz="3600" dirty="0" smtClean="0"/>
              <a:t>Created specifically to investigate the assassination of President Kennedy and Lee Harvey Oswald</a:t>
            </a:r>
          </a:p>
          <a:p>
            <a:pPr lvl="1"/>
            <a:r>
              <a:rPr lang="en-US" sz="3200" dirty="0" smtClean="0"/>
              <a:t>Still controversial, with inconsistencies and oversights becoming the obsession of conspiracy theorists</a:t>
            </a:r>
          </a:p>
          <a:p>
            <a:r>
              <a:rPr lang="en-US" sz="3600" dirty="0" smtClean="0"/>
              <a:t>Johnson is sworn in on Air Force One right after JFK’s body arrives from the hospital.  </a:t>
            </a:r>
          </a:p>
        </p:txBody>
      </p:sp>
      <p:pic>
        <p:nvPicPr>
          <p:cNvPr id="30722" name="Picture 2" descr="http://www.arlingtoncemetery.net/jjvalenti-photo-1963-001.jpg"/>
          <p:cNvPicPr>
            <a:picLocks noChangeAspect="1" noChangeArrowheads="1"/>
          </p:cNvPicPr>
          <p:nvPr/>
        </p:nvPicPr>
        <p:blipFill>
          <a:blip r:embed="rId2" cstate="print"/>
          <a:srcRect l="3030"/>
          <a:stretch>
            <a:fillRect/>
          </a:stretch>
        </p:blipFill>
        <p:spPr bwMode="auto">
          <a:xfrm>
            <a:off x="0" y="0"/>
            <a:ext cx="9144000" cy="6895983"/>
          </a:xfrm>
          <a:prstGeom prst="rect">
            <a:avLst/>
          </a:prstGeom>
          <a:noFill/>
          <a:ln w="9525">
            <a:noFill/>
            <a:miter lim="800000"/>
            <a:headEnd/>
            <a:tailEnd/>
          </a:ln>
        </p:spPr>
      </p:pic>
    </p:spTree>
    <p:extLst>
      <p:ext uri="{BB962C8B-B14F-4D97-AF65-F5344CB8AC3E}">
        <p14:creationId xmlns:p14="http://schemas.microsoft.com/office/powerpoint/2010/main" val="5845469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randombar(horizontal)">
                                      <p:cBhvr>
                                        <p:cTn id="7" dur="500"/>
                                        <p:tgtEl>
                                          <p:spTgt spid="3584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randombar(horizontal)">
                                      <p:cBhvr>
                                        <p:cTn id="11" dur="500"/>
                                        <p:tgtEl>
                                          <p:spTgt spid="3584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5842">
                                            <p:txEl>
                                              <p:pRg st="2" end="2"/>
                                            </p:txEl>
                                          </p:spTgt>
                                        </p:tgtEl>
                                        <p:attrNameLst>
                                          <p:attrName>style.visibility</p:attrName>
                                        </p:attrNameLst>
                                      </p:cBhvr>
                                      <p:to>
                                        <p:strVal val="visible"/>
                                      </p:to>
                                    </p:set>
                                    <p:animEffect transition="in" filter="randombar(horizontal)">
                                      <p:cBhvr>
                                        <p:cTn id="16" dur="500"/>
                                        <p:tgtEl>
                                          <p:spTgt spid="358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22"/>
                                        </p:tgtEl>
                                        <p:attrNameLst>
                                          <p:attrName>style.visibility</p:attrName>
                                        </p:attrNameLst>
                                      </p:cBhvr>
                                      <p:to>
                                        <p:strVal val="visible"/>
                                      </p:to>
                                    </p:set>
                                    <p:anim calcmode="lin" valueType="num">
                                      <p:cBhvr>
                                        <p:cTn id="21" dur="1000" fill="hold"/>
                                        <p:tgtEl>
                                          <p:spTgt spid="30722"/>
                                        </p:tgtEl>
                                        <p:attrNameLst>
                                          <p:attrName>ppt_w</p:attrName>
                                        </p:attrNameLst>
                                      </p:cBhvr>
                                      <p:tavLst>
                                        <p:tav tm="0">
                                          <p:val>
                                            <p:fltVal val="0"/>
                                          </p:val>
                                        </p:tav>
                                        <p:tav tm="100000">
                                          <p:val>
                                            <p:strVal val="#ppt_w"/>
                                          </p:val>
                                        </p:tav>
                                      </p:tavLst>
                                    </p:anim>
                                    <p:anim calcmode="lin" valueType="num">
                                      <p:cBhvr>
                                        <p:cTn id="22" dur="1000" fill="hold"/>
                                        <p:tgtEl>
                                          <p:spTgt spid="30722"/>
                                        </p:tgtEl>
                                        <p:attrNameLst>
                                          <p:attrName>ppt_h</p:attrName>
                                        </p:attrNameLst>
                                      </p:cBhvr>
                                      <p:tavLst>
                                        <p:tav tm="0">
                                          <p:val>
                                            <p:fltVal val="0"/>
                                          </p:val>
                                        </p:tav>
                                        <p:tav tm="100000">
                                          <p:val>
                                            <p:strVal val="#ppt_h"/>
                                          </p:val>
                                        </p:tav>
                                      </p:tavLst>
                                    </p:anim>
                                    <p:animEffect transition="in" filter="fade">
                                      <p:cBhvr>
                                        <p:cTn id="23"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9678"/>
            <a:ext cx="3218330" cy="1954922"/>
          </a:xfrm>
        </p:spPr>
        <p:txBody>
          <a:bodyPr>
            <a:normAutofit/>
          </a:bodyPr>
          <a:lstStyle/>
          <a:p>
            <a:pPr algn="ctr" fontAlgn="auto">
              <a:spcAft>
                <a:spcPts val="0"/>
              </a:spcAft>
              <a:defRPr/>
            </a:pPr>
            <a:r>
              <a:rPr lang="en-US" sz="6000" dirty="0" smtClean="0">
                <a:ea typeface="+mj-ea"/>
              </a:rPr>
              <a:t>JFK’s Funeral</a:t>
            </a:r>
            <a:endParaRPr lang="en-US" sz="6000" dirty="0">
              <a:ea typeface="+mj-ea"/>
            </a:endParaRPr>
          </a:p>
        </p:txBody>
      </p:sp>
      <p:pic>
        <p:nvPicPr>
          <p:cNvPr id="38914" name="Picture 2" descr="http://m0.i.pbase.com/o6/21/571721/1/143412880.c25esWe3.1963_JFKsfuneral_435Htex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1401" y="-13415"/>
            <a:ext cx="5562600" cy="6935190"/>
          </a:xfrm>
          <a:noFill/>
        </p:spPr>
      </p:pic>
      <p:pic>
        <p:nvPicPr>
          <p:cNvPr id="38915" name="Picture 4" descr="http://images.fineartamerica.com/images-medium-large/jfk--eternal-flame-paul-w-fau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4" y="4419600"/>
            <a:ext cx="3661847" cy="2441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6" name="TextBox 3"/>
          <p:cNvSpPr txBox="1">
            <a:spLocks noChangeArrowheads="1"/>
          </p:cNvSpPr>
          <p:nvPr/>
        </p:nvSpPr>
        <p:spPr bwMode="auto">
          <a:xfrm>
            <a:off x="228600" y="3962400"/>
            <a:ext cx="32178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ea typeface="MS PGothic" panose="020B0600070205080204" pitchFamily="34" charset="-128"/>
              </a:defRPr>
            </a:lvl1pPr>
            <a:lvl2pPr marL="742950" indent="-285750">
              <a:defRPr>
                <a:solidFill>
                  <a:schemeClr val="tx1"/>
                </a:solidFill>
                <a:latin typeface="Lucida Sans Unicode" panose="020B0602030504020204" pitchFamily="34" charset="0"/>
                <a:ea typeface="MS PGothic" panose="020B0600070205080204" pitchFamily="34" charset="-128"/>
              </a:defRPr>
            </a:lvl2pPr>
            <a:lvl3pPr marL="1143000" indent="-228600">
              <a:defRPr>
                <a:solidFill>
                  <a:schemeClr val="tx1"/>
                </a:solidFill>
                <a:latin typeface="Lucida Sans Unicode" panose="020B0602030504020204" pitchFamily="34" charset="0"/>
                <a:ea typeface="MS PGothic" panose="020B0600070205080204" pitchFamily="34" charset="-128"/>
              </a:defRPr>
            </a:lvl3pPr>
            <a:lvl4pPr marL="1600200" indent="-228600">
              <a:defRPr>
                <a:solidFill>
                  <a:schemeClr val="tx1"/>
                </a:solidFill>
                <a:latin typeface="Lucida Sans Unicode" panose="020B0602030504020204" pitchFamily="34" charset="0"/>
                <a:ea typeface="MS PGothic" panose="020B0600070205080204" pitchFamily="34" charset="-128"/>
              </a:defRPr>
            </a:lvl4pPr>
            <a:lvl5pPr marL="2057400" indent="-228600">
              <a:defRPr>
                <a:solidFill>
                  <a:schemeClr val="tx1"/>
                </a:solidFill>
                <a:latin typeface="Lucida Sans Unicode" panose="020B0602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Lucida Sans Unicode" panose="020B0602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Lucida Sans Unicode" panose="020B0602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Lucida Sans Unicode" panose="020B0602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Lucida Sans Unicode" panose="020B0602030504020204" pitchFamily="34" charset="0"/>
                <a:ea typeface="MS PGothic" panose="020B0600070205080204" pitchFamily="34" charset="-128"/>
              </a:defRPr>
            </a:lvl9pPr>
          </a:lstStyle>
          <a:p>
            <a:pPr algn="ctr"/>
            <a:r>
              <a:rPr lang="en-US" altLang="en-US" dirty="0"/>
              <a:t>Eternal Flame at Arlington</a:t>
            </a:r>
          </a:p>
        </p:txBody>
      </p:sp>
    </p:spTree>
    <p:extLst>
      <p:ext uri="{BB962C8B-B14F-4D97-AF65-F5344CB8AC3E}">
        <p14:creationId xmlns:p14="http://schemas.microsoft.com/office/powerpoint/2010/main" val="257559434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rotWithShape="1">
          <a:blip r:embed="rId4"/>
          <a:srcRect l="7944" r="11496"/>
          <a:stretch/>
        </p:blipFill>
        <p:spPr>
          <a:xfrm>
            <a:off x="0" y="1"/>
            <a:ext cx="9144000" cy="6858000"/>
          </a:xfrm>
          <a:prstGeom prst="rect">
            <a:avLst/>
          </a:prstGeom>
          <a:noFill/>
          <a:ln>
            <a:noFill/>
          </a:ln>
        </p:spPr>
      </p:pic>
      <p:sp>
        <p:nvSpPr>
          <p:cNvPr id="2" name="Title 1"/>
          <p:cNvSpPr>
            <a:spLocks noGrp="1"/>
          </p:cNvSpPr>
          <p:nvPr>
            <p:ph type="title"/>
          </p:nvPr>
        </p:nvSpPr>
        <p:spPr>
          <a:xfrm>
            <a:off x="914400" y="152400"/>
            <a:ext cx="7467600" cy="1143000"/>
          </a:xfrm>
        </p:spPr>
        <p:txBody>
          <a:bodyPr>
            <a:normAutofit/>
          </a:bodyPr>
          <a:lstStyle/>
          <a:p>
            <a:pPr algn="ctr"/>
            <a:r>
              <a:rPr lang="en-US"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Election of 1960</a:t>
            </a:r>
            <a:endParaRPr lang="en-US" sz="660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sz="quarter" idx="1"/>
          </p:nvPr>
        </p:nvSpPr>
        <p:spPr>
          <a:xfrm>
            <a:off x="457200" y="1447799"/>
            <a:ext cx="8305800" cy="5029201"/>
          </a:xfrm>
          <a:noFill/>
        </p:spPr>
        <p:txBody>
          <a:bodyPr>
            <a:normAutofit/>
          </a:bodyPr>
          <a:lstStyle/>
          <a:p>
            <a:r>
              <a:rPr lang="en-US" sz="44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Nixon vs. Kennedy</a:t>
            </a:r>
          </a:p>
          <a:p>
            <a:pPr lvl="1"/>
            <a:r>
              <a:rPr lang="en-US" sz="40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Nixon: Experienced, but scandal</a:t>
            </a:r>
          </a:p>
          <a:p>
            <a:pPr lvl="1"/>
            <a:r>
              <a:rPr lang="en-US" sz="40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Kennedy: Young, but Catholic</a:t>
            </a:r>
          </a:p>
          <a:p>
            <a:r>
              <a:rPr lang="en-US" sz="44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First televised presidential debate</a:t>
            </a:r>
          </a:p>
          <a:p>
            <a:pPr lvl="1"/>
            <a:r>
              <a:rPr lang="en-US" sz="40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Turns focus to appearance</a:t>
            </a:r>
          </a:p>
          <a:p>
            <a:pPr lvl="1"/>
            <a:r>
              <a:rPr lang="en-US" sz="40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Television campaign advertising</a:t>
            </a:r>
          </a:p>
        </p:txBody>
      </p:sp>
    </p:spTree>
    <p:extLst>
      <p:ext uri="{BB962C8B-B14F-4D97-AF65-F5344CB8AC3E}">
        <p14:creationId xmlns:p14="http://schemas.microsoft.com/office/powerpoint/2010/main" val="1407200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jfklibrary.org/~/media/assets/Audiovisual/Still%20Photographs/PX%20Photo%20Accessions/PX65-108-CC18209%201000pp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6480"/>
          <a:stretch>
            <a:fillRect/>
          </a:stretch>
        </p:blipFill>
        <p:spPr bwMode="auto">
          <a:xfrm>
            <a:off x="4233" y="-14287"/>
            <a:ext cx="9226550" cy="687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04801" y="457201"/>
            <a:ext cx="8721968" cy="1043353"/>
          </a:xfrm>
        </p:spPr>
        <p:txBody>
          <a:bodyPr>
            <a:normAutofit/>
          </a:bodyPr>
          <a:lstStyle/>
          <a:p>
            <a:pPr fontAlgn="auto">
              <a:spcAft>
                <a:spcPts val="0"/>
              </a:spcAft>
              <a:defRPr/>
            </a:pPr>
            <a:r>
              <a:rPr lang="en-US" sz="6000" b="0" dirty="0" smtClean="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ea typeface="+mj-ea"/>
              </a:rPr>
              <a:t>The “New Frontier”</a:t>
            </a:r>
            <a:endParaRPr lang="en-US" sz="6000" b="0" dirty="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ea typeface="+mj-ea"/>
            </a:endParaRPr>
          </a:p>
        </p:txBody>
      </p:sp>
      <p:sp>
        <p:nvSpPr>
          <p:cNvPr id="3" name="Content Placeholder 2"/>
          <p:cNvSpPr>
            <a:spLocks noGrp="1"/>
          </p:cNvSpPr>
          <p:nvPr>
            <p:ph idx="1"/>
          </p:nvPr>
        </p:nvSpPr>
        <p:spPr>
          <a:xfrm>
            <a:off x="230717" y="1746738"/>
            <a:ext cx="8682567" cy="4525108"/>
          </a:xfrm>
        </p:spPr>
        <p:txBody>
          <a:bodyPr>
            <a:noAutofit/>
          </a:bodyPr>
          <a:lstStyle/>
          <a:p>
            <a:pPr marL="384175" indent="-273050">
              <a:buFont typeface="Wingdings" panose="05000000000000000000" pitchFamily="2" charset="2"/>
              <a:buChar char=""/>
            </a:pPr>
            <a:r>
              <a:rPr lang="en-US" altLang="en-US" sz="3600" dirty="0" smtClean="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rPr>
              <a:t>Regular public service</a:t>
            </a:r>
          </a:p>
          <a:p>
            <a:pPr marL="384175" indent="-273050">
              <a:buFont typeface="Wingdings" panose="05000000000000000000" pitchFamily="2" charset="2"/>
              <a:buChar char=""/>
            </a:pPr>
            <a:r>
              <a:rPr lang="en-US" altLang="en-US" sz="3600" dirty="0" smtClean="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rPr>
              <a:t>Eradicate poverty</a:t>
            </a:r>
          </a:p>
          <a:p>
            <a:pPr marL="384175" indent="-273050">
              <a:buFont typeface="Wingdings" panose="05000000000000000000" pitchFamily="2" charset="2"/>
              <a:buChar char=""/>
            </a:pPr>
            <a:r>
              <a:rPr lang="en-US" altLang="en-US" sz="3600" dirty="0" smtClean="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rPr>
              <a:t>Environmental conservation</a:t>
            </a:r>
          </a:p>
          <a:p>
            <a:pPr marL="384175" indent="-273050">
              <a:buFont typeface="Wingdings" panose="05000000000000000000" pitchFamily="2" charset="2"/>
              <a:buChar char=""/>
            </a:pPr>
            <a:r>
              <a:rPr lang="en-US" altLang="en-US" sz="3600" dirty="0" smtClean="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rPr>
              <a:t>Cooperation with Latin America</a:t>
            </a:r>
          </a:p>
          <a:p>
            <a:pPr marL="384175" indent="-273050">
              <a:buFont typeface="Wingdings" panose="05000000000000000000" pitchFamily="2" charset="2"/>
              <a:buChar char=""/>
            </a:pPr>
            <a:r>
              <a:rPr lang="en-US" altLang="en-US" sz="3600" dirty="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rPr>
              <a:t>E</a:t>
            </a:r>
            <a:r>
              <a:rPr lang="en-US" altLang="en-US" sz="3600" dirty="0" smtClean="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rPr>
              <a:t>mphasis on manned space exploration</a:t>
            </a:r>
          </a:p>
          <a:p>
            <a:pPr marL="273050" indent="-273050" algn="ctr">
              <a:spcBef>
                <a:spcPts val="1000"/>
              </a:spcBef>
              <a:buFont typeface="Wingdings 3" panose="05040102010807070707" pitchFamily="18" charset="2"/>
              <a:buNone/>
            </a:pPr>
            <a:r>
              <a:rPr lang="en-US" altLang="en-US" sz="3200" i="1" dirty="0" smtClean="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rPr>
              <a:t>“</a:t>
            </a:r>
            <a:r>
              <a:rPr lang="en-US" altLang="ja-JP" sz="3200" i="1" dirty="0" smtClean="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rPr>
              <a:t>Ask  not what your country can do for you, but what you can do for your country.</a:t>
            </a:r>
            <a:r>
              <a:rPr lang="en-US" altLang="en-US" sz="3200" i="1" dirty="0" smtClean="0">
                <a:ln w="18415" cmpd="sng">
                  <a:solidFill>
                    <a:srgbClr val="FFFFFF"/>
                  </a:solidFill>
                  <a:prstDash val="solid"/>
                </a:ln>
                <a:solidFill>
                  <a:srgbClr val="FFFFFF"/>
                </a:solidFill>
                <a:effectLst>
                  <a:glow rad="101600">
                    <a:schemeClr val="tx1">
                      <a:lumMod val="85000"/>
                      <a:lumOff val="15000"/>
                      <a:alpha val="75000"/>
                    </a:schemeClr>
                  </a:glow>
                  <a:outerShdw blurRad="63500" dir="3600000" algn="tl" rotWithShape="0">
                    <a:srgbClr val="000000">
                      <a:alpha val="70000"/>
                    </a:srgbClr>
                  </a:outerShdw>
                </a:effectLst>
              </a:rPr>
              <a:t>”</a:t>
            </a:r>
          </a:p>
        </p:txBody>
      </p:sp>
      <p:pic>
        <p:nvPicPr>
          <p:cNvPr id="24580" name="Picture 2" descr="http://cdn.mysitemyway.com/etc-mysitemyway/icons/legacy-previews/icons/glossy-space-icons-media/002191-glossy-space-icon-media-a-media32-forward.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7713" y="6016625"/>
            <a:ext cx="841375"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5470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750"/>
                                        <p:tgtEl>
                                          <p:spTgt spid="3">
                                            <p:txEl>
                                              <p:pRg st="5" end="5"/>
                                            </p:txEl>
                                          </p:spTgt>
                                        </p:tgtEl>
                                      </p:cBhvr>
                                    </p:animEffect>
                                    <p:anim calcmode="lin" valueType="num">
                                      <p:cBhvr>
                                        <p:cTn id="8"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750"/>
                                        <p:tgtEl>
                                          <p:spTgt spid="3">
                                            <p:txEl>
                                              <p:pRg st="1" end="1"/>
                                            </p:txEl>
                                          </p:spTgt>
                                        </p:tgtEl>
                                      </p:cBhvr>
                                    </p:animEffect>
                                    <p:anim calcmode="lin" valueType="num">
                                      <p:cBhvr>
                                        <p:cTn id="21"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750"/>
                                        <p:tgtEl>
                                          <p:spTgt spid="3">
                                            <p:txEl>
                                              <p:pRg st="2" end="2"/>
                                            </p:txEl>
                                          </p:spTgt>
                                        </p:tgtEl>
                                      </p:cBhvr>
                                    </p:animEffect>
                                    <p:anim calcmode="lin" valueType="num">
                                      <p:cBhvr>
                                        <p:cTn id="2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750"/>
                                        <p:tgtEl>
                                          <p:spTgt spid="3">
                                            <p:txEl>
                                              <p:pRg st="3" end="3"/>
                                            </p:txEl>
                                          </p:spTgt>
                                        </p:tgtEl>
                                      </p:cBhvr>
                                    </p:animEffect>
                                    <p:anim calcmode="lin" valueType="num">
                                      <p:cBhvr>
                                        <p:cTn id="33"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750"/>
                                        <p:tgtEl>
                                          <p:spTgt spid="3">
                                            <p:txEl>
                                              <p:pRg st="4" end="4"/>
                                            </p:txEl>
                                          </p:spTgt>
                                        </p:tgtEl>
                                      </p:cBhvr>
                                    </p:animEffect>
                                    <p:anim calcmode="lin" valueType="num">
                                      <p:cBhvr>
                                        <p:cTn id="39"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436266">
            <a:off x="5039254" y="1352133"/>
            <a:ext cx="3481949" cy="2788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929256" y="1295400"/>
            <a:ext cx="3598894" cy="4525962"/>
          </a:xfrm>
        </p:spPr>
        <p:txBody>
          <a:bodyPr/>
          <a:lstStyle/>
          <a:p>
            <a:r>
              <a:rPr lang="en-US" sz="3600" dirty="0" smtClean="0"/>
              <a:t>“</a:t>
            </a:r>
            <a:r>
              <a:rPr lang="en-US" sz="3600" dirty="0"/>
              <a:t>C</a:t>
            </a:r>
            <a:r>
              <a:rPr lang="en-US" sz="3600" dirty="0" smtClean="0"/>
              <a:t>amelot”</a:t>
            </a:r>
          </a:p>
          <a:p>
            <a:r>
              <a:rPr lang="en-US" altLang="en-US" sz="3600" dirty="0"/>
              <a:t>Presidential Commission on the Status of </a:t>
            </a:r>
            <a:r>
              <a:rPr lang="en-US" altLang="en-US" sz="3600" dirty="0" smtClean="0"/>
              <a:t>Women</a:t>
            </a:r>
            <a:endParaRPr lang="en-US" altLang="en-US" sz="3600" dirty="0"/>
          </a:p>
          <a:p>
            <a:r>
              <a:rPr lang="en-US" sz="3600" dirty="0" smtClean="0"/>
              <a:t>Peace Corps</a:t>
            </a:r>
          </a:p>
        </p:txBody>
      </p:sp>
      <p:sp>
        <p:nvSpPr>
          <p:cNvPr id="3" name="Title 2"/>
          <p:cNvSpPr>
            <a:spLocks noGrp="1"/>
          </p:cNvSpPr>
          <p:nvPr>
            <p:ph type="title"/>
          </p:nvPr>
        </p:nvSpPr>
        <p:spPr>
          <a:xfrm>
            <a:off x="1033258" y="1"/>
            <a:ext cx="7704667" cy="1477108"/>
          </a:xfrm>
        </p:spPr>
        <p:txBody>
          <a:bodyPr>
            <a:normAutofit/>
          </a:bodyPr>
          <a:lstStyle/>
          <a:p>
            <a:r>
              <a:rPr lang="en-US" sz="5400" dirty="0" smtClean="0"/>
              <a:t>Kennedy’s Administration</a:t>
            </a:r>
            <a:endParaRPr lang="en-US" sz="5400" dirty="0"/>
          </a:p>
        </p:txBody>
      </p:sp>
      <p:pic>
        <p:nvPicPr>
          <p:cNvPr id="4" name="Picture 2" descr="https://encrypted-tbn0.gstatic.com/images?q=tbn:ANd9GcTwxjg4sb8BjTaqO0ANyQ9JCvHfpVNzMaObIX81lEHoevnmxJBq"/>
          <p:cNvPicPr>
            <a:picLocks noChangeAspect="1" noChangeArrowheads="1"/>
          </p:cNvPicPr>
          <p:nvPr/>
        </p:nvPicPr>
        <p:blipFill>
          <a:blip r:embed="rId3" cstate="print"/>
          <a:srcRect/>
          <a:stretch>
            <a:fillRect/>
          </a:stretch>
        </p:blipFill>
        <p:spPr bwMode="auto">
          <a:xfrm rot="21434473">
            <a:off x="4645131" y="4047349"/>
            <a:ext cx="3589810" cy="2692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descr="http://img.ezinemark.com/imagemanager2/files/30004254/2011/11/2011-11-23-12-05-48-6-john-f-kennedy-watches-his-children-caroline-and-j.jpeg"/>
          <p:cNvPicPr>
            <a:picLocks noChangeAspect="1" noChangeArrowheads="1"/>
          </p:cNvPicPr>
          <p:nvPr/>
        </p:nvPicPr>
        <p:blipFill>
          <a:blip r:embed="rId4" cstate="print"/>
          <a:srcRect/>
          <a:stretch>
            <a:fillRect/>
          </a:stretch>
        </p:blipFill>
        <p:spPr bwMode="auto">
          <a:xfrm rot="21120442">
            <a:off x="696648" y="2557702"/>
            <a:ext cx="4092107" cy="2634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http://3.bp.blogspot.com/-FTzHAeb9DJQ/UMqj0mT-O4I/AAAAAAAAAxo/Cpeg0A-8z2o/s1600/ER&amp;JFK.gif"/>
          <p:cNvPicPr>
            <a:picLocks noChangeAspect="1" noChangeArrowheads="1"/>
          </p:cNvPicPr>
          <p:nvPr/>
        </p:nvPicPr>
        <p:blipFill>
          <a:blip r:embed="rId5">
            <a:extLst>
              <a:ext uri="{28A0092B-C50C-407E-A947-70E740481C1C}">
                <a14:useLocalDpi xmlns:a14="http://schemas.microsoft.com/office/drawing/2010/main" val="0"/>
              </a:ext>
            </a:extLst>
          </a:blip>
          <a:srcRect l="37334"/>
          <a:stretch>
            <a:fillRect/>
          </a:stretch>
        </p:blipFill>
        <p:spPr bwMode="auto">
          <a:xfrm>
            <a:off x="4800599" y="1295400"/>
            <a:ext cx="4041327"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295400"/>
            <a:ext cx="3962400" cy="2648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993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par>
                                <p:cTn id="34" presetID="14" presetClass="entr" presetSubtype="10"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6" dur="500"/>
                                        <p:tgtEl>
                                          <p:spTgt spid="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1" dur="500"/>
                                        <p:tgtEl>
                                          <p:spTgt spid="2">
                                            <p:txEl>
                                              <p:pRg st="2" end="2"/>
                                            </p:txEl>
                                          </p:spTgt>
                                        </p:tgtEl>
                                      </p:cBhvr>
                                    </p:animEffect>
                                  </p:childTnLst>
                                </p:cTn>
                              </p:par>
                              <p:par>
                                <p:cTn id="42" presetID="9" presetClass="exit" presetSubtype="0" fill="hold" nodeType="withEffect">
                                  <p:stCondLst>
                                    <p:cond delay="0"/>
                                  </p:stCondLst>
                                  <p:childTnLst>
                                    <p:animEffect transition="out" filter="dissolv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4" presetClass="entr" presetSubtype="1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ienceblogs.com/startswithabang/files/2008/01/MILKYWAY.jpg"/>
          <p:cNvPicPr>
            <a:picLocks noChangeAspect="1" noChangeArrowheads="1"/>
          </p:cNvPicPr>
          <p:nvPr/>
        </p:nvPicPr>
        <p:blipFill>
          <a:blip r:embed="rId3">
            <a:extLst>
              <a:ext uri="{28A0092B-C50C-407E-A947-70E740481C1C}">
                <a14:useLocalDpi xmlns:a14="http://schemas.microsoft.com/office/drawing/2010/main" val="0"/>
              </a:ext>
            </a:extLst>
          </a:blip>
          <a:srcRect l="7323" r="3867" b="3214"/>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0" y="228600"/>
            <a:ext cx="5048250" cy="1143000"/>
          </a:xfrm>
        </p:spPr>
        <p:txBody>
          <a:bodyPr>
            <a:noAutofit/>
          </a:bodyPr>
          <a:lstStyle/>
          <a:p>
            <a:pPr fontAlgn="auto">
              <a:spcAft>
                <a:spcPts val="0"/>
              </a:spcAft>
              <a:defRPr/>
            </a:pPr>
            <a:r>
              <a:rPr lang="en-US" sz="5200" b="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ea typeface="+mj-ea"/>
              </a:rPr>
              <a:t>The Final Frontier</a:t>
            </a:r>
            <a:endParaRPr lang="en-US" sz="5200" b="0" dirty="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ea typeface="+mj-ea"/>
            </a:endParaRPr>
          </a:p>
        </p:txBody>
      </p:sp>
      <p:sp>
        <p:nvSpPr>
          <p:cNvPr id="27650" name="Content Placeholder 2"/>
          <p:cNvSpPr>
            <a:spLocks noGrp="1"/>
          </p:cNvSpPr>
          <p:nvPr>
            <p:ph sz="quarter" idx="1"/>
          </p:nvPr>
        </p:nvSpPr>
        <p:spPr>
          <a:xfrm>
            <a:off x="228600" y="1371600"/>
            <a:ext cx="5029200" cy="5102225"/>
          </a:xfrm>
        </p:spPr>
        <p:txBody>
          <a:bodyPr>
            <a:noAutofit/>
          </a:bodyPr>
          <a:lstStyle/>
          <a:p>
            <a:pPr>
              <a:lnSpc>
                <a:spcPct val="90000"/>
              </a:lnSpc>
            </a:pPr>
            <a:r>
              <a:rPr lang="en-US" altLang="en-US" sz="30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JFK challenges the nation to go to the moon</a:t>
            </a:r>
          </a:p>
          <a:p>
            <a:pPr>
              <a:lnSpc>
                <a:spcPct val="90000"/>
              </a:lnSpc>
            </a:pPr>
            <a:r>
              <a:rPr lang="en-US" altLang="en-US"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The Path to the Moon</a:t>
            </a:r>
          </a:p>
          <a:p>
            <a:pPr lvl="1">
              <a:lnSpc>
                <a:spcPct val="90000"/>
              </a:lnSpc>
            </a:pPr>
            <a:r>
              <a:rPr lang="en-US" altLang="en-US" sz="27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Alan Shepard – 1</a:t>
            </a:r>
            <a:r>
              <a:rPr lang="en-US" altLang="en-US" sz="2700" baseline="300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st</a:t>
            </a:r>
            <a:r>
              <a:rPr lang="en-US" altLang="en-US" sz="27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 American in space</a:t>
            </a:r>
          </a:p>
          <a:p>
            <a:pPr lvl="1">
              <a:lnSpc>
                <a:spcPct val="90000"/>
              </a:lnSpc>
            </a:pPr>
            <a:r>
              <a:rPr lang="en-US" altLang="en-US" sz="27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John Glenn – 1</a:t>
            </a:r>
            <a:r>
              <a:rPr lang="en-US" altLang="en-US" sz="2700" baseline="300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st</a:t>
            </a:r>
            <a:r>
              <a:rPr lang="en-US" altLang="en-US" sz="27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 American to orbit the Earth</a:t>
            </a:r>
          </a:p>
          <a:p>
            <a:pPr>
              <a:lnSpc>
                <a:spcPct val="90000"/>
              </a:lnSpc>
            </a:pPr>
            <a:r>
              <a:rPr lang="en-US" altLang="en-US" sz="3000" dirty="0" smtClean="0">
                <a:ln w="18415" cmpd="sng">
                  <a:solidFill>
                    <a:srgbClr val="FFFFFF"/>
                  </a:solidFill>
                  <a:prstDash val="solid"/>
                </a:ln>
                <a:solidFill>
                  <a:srgbClr val="FFFFFF"/>
                </a:solidFill>
                <a:effectLst>
                  <a:glow rad="101600">
                    <a:schemeClr val="tx1">
                      <a:alpha val="75000"/>
                    </a:schemeClr>
                  </a:glow>
                  <a:outerShdw blurRad="63500" dir="3600000" algn="tl" rotWithShape="0">
                    <a:srgbClr val="000000">
                      <a:alpha val="70000"/>
                    </a:srgbClr>
                  </a:outerShdw>
                </a:effectLst>
              </a:rPr>
              <a:t>Apollo Program: The NASA program aimed at landing a man on the moon</a:t>
            </a:r>
          </a:p>
        </p:txBody>
      </p:sp>
      <p:pic>
        <p:nvPicPr>
          <p:cNvPr id="1026" name="Picture 2" descr="http://www.sen.com/Uploads/misc/alan_shepard_250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
            <a:ext cx="3295650" cy="3295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http://matchbin-assets.s3.amazonaws.com/public/sites/212/assets/1KZD_Spencer__John_Glen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895600"/>
            <a:ext cx="282892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07081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down)">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wipe(down)">
                                      <p:cBhvr>
                                        <p:cTn id="12" dur="500"/>
                                        <p:tgtEl>
                                          <p:spTgt spid="276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wipe(down)">
                                      <p:cBhvr>
                                        <p:cTn id="17" dur="500"/>
                                        <p:tgtEl>
                                          <p:spTgt spid="27650">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Effect transition="in" filter="wipe(down)">
                                      <p:cBhvr>
                                        <p:cTn id="25" dur="500"/>
                                        <p:tgtEl>
                                          <p:spTgt spid="27650">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barn(inVertical)">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650">
                                            <p:txEl>
                                              <p:pRg st="4" end="4"/>
                                            </p:txEl>
                                          </p:spTgt>
                                        </p:tgtEl>
                                        <p:attrNameLst>
                                          <p:attrName>style.visibility</p:attrName>
                                        </p:attrNameLst>
                                      </p:cBhvr>
                                      <p:to>
                                        <p:strVal val="visible"/>
                                      </p:to>
                                    </p:set>
                                    <p:animEffect transition="in" filter="wipe(down)">
                                      <p:cBhvr>
                                        <p:cTn id="33" dur="500"/>
                                        <p:tgtEl>
                                          <p:spTgt spid="2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File:Apollo 11 bootprint.jpg"/>
          <p:cNvPicPr>
            <a:picLocks noChangeAspect="1" noChangeArrowheads="1"/>
          </p:cNvPicPr>
          <p:nvPr/>
        </p:nvPicPr>
        <p:blipFill>
          <a:blip r:embed="rId2">
            <a:extLst>
              <a:ext uri="{28A0092B-C50C-407E-A947-70E740481C1C}">
                <a14:useLocalDpi xmlns:a14="http://schemas.microsoft.com/office/drawing/2010/main" val="0"/>
              </a:ext>
            </a:extLst>
          </a:blip>
          <a:srcRect t="20869" b="4578"/>
          <a:stretch>
            <a:fillRect/>
          </a:stretch>
        </p:blipFill>
        <p:spPr bwMode="auto">
          <a:xfrm>
            <a:off x="-14288" y="-15875"/>
            <a:ext cx="9158288"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87569" y="128955"/>
            <a:ext cx="5984631" cy="1471246"/>
          </a:xfrm>
        </p:spPr>
        <p:txBody>
          <a:bodyPr>
            <a:normAutofit/>
          </a:bodyPr>
          <a:lstStyle/>
          <a:p>
            <a:pPr fontAlgn="auto">
              <a:spcAft>
                <a:spcPts val="0"/>
              </a:spcAft>
              <a:defRPr/>
            </a:pPr>
            <a:r>
              <a:rPr lang="en-US" sz="6000" dirty="0" smtClean="0">
                <a:solidFill>
                  <a:schemeClr val="bg1"/>
                </a:solidFill>
                <a:effectLst>
                  <a:outerShdw blurRad="38100" dist="38100" dir="2700000" algn="tl">
                    <a:srgbClr val="000000">
                      <a:alpha val="43137"/>
                    </a:srgbClr>
                  </a:outerShdw>
                </a:effectLst>
                <a:ea typeface="+mj-ea"/>
              </a:rPr>
              <a:t>The Final Frontier</a:t>
            </a:r>
            <a:endParaRPr lang="en-US" sz="6000" dirty="0">
              <a:solidFill>
                <a:schemeClr val="bg1"/>
              </a:solidFill>
              <a:effectLst>
                <a:outerShdw blurRad="38100" dist="38100" dir="2700000" algn="tl">
                  <a:srgbClr val="000000">
                    <a:alpha val="43137"/>
                  </a:srgbClr>
                </a:outerShdw>
              </a:effectLst>
              <a:ea typeface="+mj-ea"/>
            </a:endParaRPr>
          </a:p>
        </p:txBody>
      </p:sp>
      <p:sp>
        <p:nvSpPr>
          <p:cNvPr id="3" name="Content Placeholder 2"/>
          <p:cNvSpPr>
            <a:spLocks noGrp="1"/>
          </p:cNvSpPr>
          <p:nvPr>
            <p:ph sz="quarter" idx="1"/>
          </p:nvPr>
        </p:nvSpPr>
        <p:spPr>
          <a:xfrm>
            <a:off x="304800" y="1600200"/>
            <a:ext cx="5562600" cy="4873625"/>
          </a:xfrm>
          <a:solidFill>
            <a:schemeClr val="tx1">
              <a:lumMod val="50000"/>
              <a:lumOff val="50000"/>
              <a:alpha val="70000"/>
            </a:schemeClr>
          </a:solidFill>
        </p:spPr>
        <p:txBody>
          <a:bodyPr>
            <a:noAutofit/>
          </a:bodyPr>
          <a:lstStyle/>
          <a:p>
            <a:pPr marL="273050" indent="-273050">
              <a:buFont typeface="Wingdings" panose="05000000000000000000" pitchFamily="2" charset="2"/>
              <a:buChar char=""/>
            </a:pPr>
            <a:r>
              <a:rPr lang="en-US" altLang="en-US" sz="2600" smtClean="0">
                <a:solidFill>
                  <a:schemeClr val="bg1"/>
                </a:solidFill>
                <a:effectLst>
                  <a:outerShdw blurRad="38100" dist="38100" dir="2700000" algn="tl">
                    <a:srgbClr val="000000"/>
                  </a:outerShdw>
                </a:effectLst>
              </a:rPr>
              <a:t>Apollo 11 -  Neil Armstrong and Buzz Aldrin landed their Lunar Module on the Moon on July 20, 1969.</a:t>
            </a:r>
          </a:p>
          <a:p>
            <a:pPr marL="273050" indent="-273050">
              <a:buFont typeface="Wingdings" panose="05000000000000000000" pitchFamily="2" charset="2"/>
              <a:buChar char=""/>
            </a:pPr>
            <a:r>
              <a:rPr lang="en-US" altLang="en-US" sz="2600" smtClean="0">
                <a:solidFill>
                  <a:schemeClr val="bg1"/>
                </a:solidFill>
                <a:effectLst>
                  <a:outerShdw blurRad="38100" dist="38100" dir="2700000" algn="tl">
                    <a:srgbClr val="000000"/>
                  </a:outerShdw>
                </a:effectLst>
              </a:rPr>
              <a:t>The moon landing was broadcast  on television, and millions of people around the world witnessed the momentous event.</a:t>
            </a:r>
          </a:p>
          <a:p>
            <a:pPr marL="273050" indent="-273050">
              <a:buFont typeface="Wingdings" panose="05000000000000000000" pitchFamily="2" charset="2"/>
              <a:buNone/>
            </a:pPr>
            <a:endParaRPr lang="en-US" altLang="en-US" sz="2600" smtClean="0">
              <a:solidFill>
                <a:schemeClr val="bg1"/>
              </a:solidFill>
              <a:effectLst>
                <a:outerShdw blurRad="38100" dist="38100" dir="2700000" algn="tl">
                  <a:srgbClr val="000000"/>
                </a:outerShdw>
              </a:effectLst>
            </a:endParaRPr>
          </a:p>
          <a:p>
            <a:pPr marL="273050" indent="-273050">
              <a:buFont typeface="Wingdings" panose="05000000000000000000" pitchFamily="2" charset="2"/>
              <a:buNone/>
            </a:pPr>
            <a:r>
              <a:rPr lang="en-US" altLang="en-US" sz="2600" i="1" smtClean="0">
                <a:solidFill>
                  <a:schemeClr val="bg1"/>
                </a:solidFill>
                <a:effectLst>
                  <a:outerShdw blurRad="38100" dist="38100" dir="2700000" algn="tl">
                    <a:srgbClr val="000000"/>
                  </a:outerShdw>
                </a:effectLst>
              </a:rPr>
              <a:t>“That’s one small step for man… one giant leap for mankind.”</a:t>
            </a:r>
          </a:p>
        </p:txBody>
      </p:sp>
      <p:pic>
        <p:nvPicPr>
          <p:cNvPr id="2054" name="Picture 6" descr="File:Aldrin Apollo 11 original.jpg">
            <a:hlinkClick r:id="rId3"/>
          </p:cNvPr>
          <p:cNvPicPr>
            <a:picLocks noChangeAspect="1" noChangeArrowheads="1"/>
          </p:cNvPicPr>
          <p:nvPr/>
        </p:nvPicPr>
        <p:blipFill>
          <a:blip r:embed="rId4" cstate="print"/>
          <a:srcRect/>
          <a:stretch>
            <a:fillRect/>
          </a:stretch>
        </p:blipFill>
        <p:spPr bwMode="auto">
          <a:xfrm>
            <a:off x="6324600" y="211138"/>
            <a:ext cx="2667000" cy="2684462"/>
          </a:xfrm>
          <a:prstGeom prst="rect">
            <a:avLst/>
          </a:prstGeom>
          <a:ln>
            <a:noFill/>
          </a:ln>
          <a:effectLst>
            <a:outerShdw blurRad="292100" dist="139700" dir="2700000" algn="tl" rotWithShape="0">
              <a:srgbClr val="333333">
                <a:alpha val="65000"/>
              </a:srgbClr>
            </a:outerShdw>
          </a:effectLst>
          <a:extLst/>
        </p:spPr>
      </p:pic>
      <p:pic>
        <p:nvPicPr>
          <p:cNvPr id="2056" name="Picture 8" descr="File:Neil Armstrong pose.jpg"/>
          <p:cNvPicPr>
            <a:picLocks noChangeAspect="1" noChangeArrowheads="1"/>
          </p:cNvPicPr>
          <p:nvPr/>
        </p:nvPicPr>
        <p:blipFill>
          <a:blip r:embed="rId5" cstate="print"/>
          <a:srcRect/>
          <a:stretch>
            <a:fillRect/>
          </a:stretch>
        </p:blipFill>
        <p:spPr bwMode="auto">
          <a:xfrm>
            <a:off x="6019800" y="3130550"/>
            <a:ext cx="2755900" cy="3505200"/>
          </a:xfrm>
          <a:prstGeom prst="rect">
            <a:avLst/>
          </a:prstGeom>
          <a:ln>
            <a:noFill/>
          </a:ln>
          <a:effectLst>
            <a:outerShdw blurRad="292100" dist="139700" dir="2700000" algn="tl" rotWithShape="0">
              <a:srgbClr val="333333">
                <a:alpha val="65000"/>
              </a:srgbClr>
            </a:outerShdw>
          </a:effectLst>
          <a:extLst/>
        </p:spPr>
      </p:pic>
      <p:pic>
        <p:nvPicPr>
          <p:cNvPr id="34822" name="Picture 10" descr="File:Apollo program insigni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05586">
            <a:off x="5707063" y="2228850"/>
            <a:ext cx="1519237"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hlinkClick r:id="rId7"/>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38438" y1="27083" x2="38438" y2="27083"/>
                        <a14:foregroundMark x1="60781" y1="22917" x2="63750" y2="36500"/>
                        <a14:foregroundMark x1="40000" y1="21333" x2="40000" y2="34667"/>
                      </a14:backgroundRemoval>
                    </a14:imgEffect>
                  </a14:imgLayer>
                </a14:imgProps>
              </a:ext>
              <a:ext uri="{28A0092B-C50C-407E-A947-70E740481C1C}">
                <a14:useLocalDpi xmlns:a14="http://schemas.microsoft.com/office/drawing/2010/main" val="0"/>
              </a:ext>
            </a:extLst>
          </a:blip>
          <a:stretch>
            <a:fillRect/>
          </a:stretch>
        </p:blipFill>
        <p:spPr>
          <a:xfrm>
            <a:off x="8194351" y="4883150"/>
            <a:ext cx="1025849" cy="2003612"/>
          </a:xfrm>
          <a:prstGeom prst="rect">
            <a:avLst/>
          </a:prstGeom>
        </p:spPr>
      </p:pic>
    </p:spTree>
    <p:extLst>
      <p:ext uri="{BB962C8B-B14F-4D97-AF65-F5344CB8AC3E}">
        <p14:creationId xmlns:p14="http://schemas.microsoft.com/office/powerpoint/2010/main" val="19198309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4129994" cy="1943100"/>
          </a:xfrm>
        </p:spPr>
        <p:txBody>
          <a:bodyPr>
            <a:normAutofit/>
          </a:bodyPr>
          <a:lstStyle/>
          <a:p>
            <a:r>
              <a:rPr lang="en-US" dirty="0" smtClean="0"/>
              <a:t>Containment in the Postcolonial World</a:t>
            </a:r>
            <a:endParaRPr lang="en-US" dirty="0"/>
          </a:p>
        </p:txBody>
      </p:sp>
      <p:sp>
        <p:nvSpPr>
          <p:cNvPr id="3" name="Content Placeholder 2"/>
          <p:cNvSpPr>
            <a:spLocks noGrp="1"/>
          </p:cNvSpPr>
          <p:nvPr>
            <p:ph idx="1"/>
          </p:nvPr>
        </p:nvSpPr>
        <p:spPr>
          <a:xfrm>
            <a:off x="5029200" y="228600"/>
            <a:ext cx="3962400" cy="6400800"/>
          </a:xfrm>
        </p:spPr>
        <p:txBody>
          <a:bodyPr anchor="ctr">
            <a:normAutofit fontScale="85000" lnSpcReduction="10000"/>
          </a:bodyPr>
          <a:lstStyle/>
          <a:p>
            <a:pPr>
              <a:buClr>
                <a:schemeClr val="accent1">
                  <a:lumMod val="25000"/>
                </a:schemeClr>
              </a:buClr>
            </a:pPr>
            <a:r>
              <a:rPr lang="en-US" sz="2800" dirty="0" smtClean="0"/>
              <a:t>New nations created after WWII due to powerful nationalist and anticolonial movements</a:t>
            </a:r>
          </a:p>
          <a:p>
            <a:pPr>
              <a:buClr>
                <a:schemeClr val="accent1">
                  <a:lumMod val="25000"/>
                </a:schemeClr>
              </a:buClr>
            </a:pPr>
            <a:r>
              <a:rPr lang="en-US" sz="2800" dirty="0" smtClean="0"/>
              <a:t>Third </a:t>
            </a:r>
            <a:r>
              <a:rPr lang="en-US" sz="2800" dirty="0"/>
              <a:t>world nations: Latin America, Asia, and Africa</a:t>
            </a:r>
          </a:p>
          <a:p>
            <a:pPr lvl="1">
              <a:buClr>
                <a:schemeClr val="accent1">
                  <a:lumMod val="25000"/>
                </a:schemeClr>
              </a:buClr>
            </a:pPr>
            <a:r>
              <a:rPr lang="en-US" sz="2800" dirty="0"/>
              <a:t>Economically poor and politically unstable</a:t>
            </a:r>
          </a:p>
          <a:p>
            <a:pPr lvl="1">
              <a:buClr>
                <a:schemeClr val="accent1">
                  <a:lumMod val="25000"/>
                </a:schemeClr>
              </a:buClr>
            </a:pPr>
            <a:r>
              <a:rPr lang="en-US" sz="2800" dirty="0"/>
              <a:t>Lacked education and technology</a:t>
            </a:r>
          </a:p>
          <a:p>
            <a:pPr lvl="1">
              <a:buClr>
                <a:schemeClr val="accent1">
                  <a:lumMod val="25000"/>
                </a:schemeClr>
              </a:buClr>
            </a:pPr>
            <a:r>
              <a:rPr lang="en-US" sz="2800" dirty="0"/>
              <a:t>Proxy wars by U.S. and USSR for </a:t>
            </a:r>
            <a:r>
              <a:rPr lang="en-US" sz="2800" dirty="0" smtClean="0"/>
              <a:t>influence</a:t>
            </a:r>
          </a:p>
          <a:p>
            <a:pPr lvl="1">
              <a:buClr>
                <a:schemeClr val="accent1">
                  <a:lumMod val="25000"/>
                </a:schemeClr>
              </a:buClr>
            </a:pPr>
            <a:r>
              <a:rPr lang="en-US" sz="2800" dirty="0" smtClean="0"/>
              <a:t>Often supported repressive dictatorships (at least the country was stable)</a:t>
            </a:r>
          </a:p>
        </p:txBody>
      </p:sp>
      <p:pic>
        <p:nvPicPr>
          <p:cNvPr id="4" name="Picture 3"/>
          <p:cNvPicPr>
            <a:picLocks noChangeAspect="1"/>
          </p:cNvPicPr>
          <p:nvPr/>
        </p:nvPicPr>
        <p:blipFill>
          <a:blip r:embed="rId3"/>
          <a:stretch>
            <a:fillRect/>
          </a:stretch>
        </p:blipFill>
        <p:spPr>
          <a:xfrm>
            <a:off x="685800" y="2171700"/>
            <a:ext cx="4129994" cy="4381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49274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bwMode="auto">
          <a:xfrm>
            <a:off x="838200" y="175591"/>
            <a:ext cx="4000500" cy="1485900"/>
          </a:xfrm>
          <a:noFill/>
        </p:spPr>
        <p:txBody>
          <a:bodyPr wrap="square" lIns="0" tIns="45720" rIns="0" bIns="0" numCol="1" anchorCtr="0" compatLnSpc="1">
            <a:prstTxWarp prst="textNoShape">
              <a:avLst/>
            </a:prstTxWarp>
            <a:normAutofit/>
          </a:bodyPr>
          <a:lstStyle/>
          <a:p>
            <a:r>
              <a:rPr lang="en-US" cap="none" dirty="0" smtClean="0"/>
              <a:t>PROBLEMS IN CUBA</a:t>
            </a:r>
          </a:p>
        </p:txBody>
      </p:sp>
      <p:sp>
        <p:nvSpPr>
          <p:cNvPr id="93187" name="Content Placeholder 2"/>
          <p:cNvSpPr>
            <a:spLocks noGrp="1"/>
          </p:cNvSpPr>
          <p:nvPr>
            <p:ph idx="1"/>
          </p:nvPr>
        </p:nvSpPr>
        <p:spPr>
          <a:xfrm>
            <a:off x="831574" y="1779190"/>
            <a:ext cx="5727340" cy="4850210"/>
          </a:xfrm>
        </p:spPr>
        <p:txBody>
          <a:bodyPr>
            <a:normAutofit fontScale="92500" lnSpcReduction="20000"/>
          </a:bodyPr>
          <a:lstStyle/>
          <a:p>
            <a:pPr>
              <a:buClr>
                <a:schemeClr val="accent1">
                  <a:lumMod val="25000"/>
                </a:schemeClr>
              </a:buClr>
            </a:pPr>
            <a:r>
              <a:rPr lang="en-US" sz="2800" dirty="0" smtClean="0"/>
              <a:t>Communist Revolution</a:t>
            </a:r>
          </a:p>
          <a:p>
            <a:pPr lvl="1">
              <a:buClr>
                <a:schemeClr val="accent1">
                  <a:lumMod val="25000"/>
                </a:schemeClr>
              </a:buClr>
            </a:pPr>
            <a:r>
              <a:rPr lang="en-US" sz="2800" dirty="0" smtClean="0"/>
              <a:t>Led by Fidel Castro and </a:t>
            </a:r>
            <a:r>
              <a:rPr lang="en-US" sz="2800" dirty="0" err="1" smtClean="0"/>
              <a:t>Che</a:t>
            </a:r>
            <a:r>
              <a:rPr lang="en-US" sz="2800" dirty="0" smtClean="0"/>
              <a:t> Guevara</a:t>
            </a:r>
          </a:p>
          <a:p>
            <a:pPr lvl="1">
              <a:buClr>
                <a:schemeClr val="accent1">
                  <a:lumMod val="25000"/>
                </a:schemeClr>
              </a:buClr>
            </a:pPr>
            <a:r>
              <a:rPr lang="en-US" sz="2800" dirty="0" smtClean="0"/>
              <a:t>Treaty of Friendship between Cuba and USSR</a:t>
            </a:r>
          </a:p>
          <a:p>
            <a:pPr lvl="1">
              <a:buClr>
                <a:schemeClr val="accent1">
                  <a:lumMod val="25000"/>
                </a:schemeClr>
              </a:buClr>
            </a:pPr>
            <a:r>
              <a:rPr lang="en-US" sz="2800" dirty="0" smtClean="0"/>
              <a:t>Truman orders trade embargo</a:t>
            </a:r>
          </a:p>
          <a:p>
            <a:pPr>
              <a:buClr>
                <a:schemeClr val="accent1">
                  <a:lumMod val="25000"/>
                </a:schemeClr>
              </a:buClr>
            </a:pPr>
            <a:r>
              <a:rPr lang="en-US" sz="2800" dirty="0" smtClean="0"/>
              <a:t>Bay </a:t>
            </a:r>
            <a:r>
              <a:rPr lang="en-US" sz="2800" dirty="0"/>
              <a:t>of Pigs Invasion*</a:t>
            </a:r>
            <a:endParaRPr lang="en-US" sz="2800" dirty="0" smtClean="0"/>
          </a:p>
          <a:p>
            <a:pPr lvl="1">
              <a:buClr>
                <a:schemeClr val="accent1">
                  <a:lumMod val="25000"/>
                </a:schemeClr>
              </a:buClr>
            </a:pPr>
            <a:r>
              <a:rPr lang="en-US" sz="2800" dirty="0" smtClean="0"/>
              <a:t>Secret plan to overthrow Castro under Eisenhower</a:t>
            </a:r>
          </a:p>
          <a:p>
            <a:pPr lvl="1">
              <a:buClr>
                <a:schemeClr val="accent1">
                  <a:lumMod val="25000"/>
                </a:schemeClr>
              </a:buClr>
            </a:pPr>
            <a:r>
              <a:rPr lang="en-US" sz="2800" dirty="0" smtClean="0"/>
              <a:t>Failed due to U.S. pulling air support at last minute </a:t>
            </a:r>
          </a:p>
        </p:txBody>
      </p:sp>
      <p:pic>
        <p:nvPicPr>
          <p:cNvPr id="93189" name="Picture 4" descr="http://www.histon-scouts.org.uk/drupal/sites/default/files/computer_pig_logo-cartoon-pi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24443" y="4712459"/>
            <a:ext cx="2238375" cy="2125663"/>
          </a:xfrm>
          <a:prstGeom prst="rect">
            <a:avLst/>
          </a:prstGeom>
          <a:noFill/>
          <a:ln w="9525">
            <a:noFill/>
            <a:miter lim="800000"/>
            <a:headEnd/>
            <a:tailEnd/>
          </a:ln>
        </p:spPr>
      </p:pic>
      <p:sp>
        <p:nvSpPr>
          <p:cNvPr id="6" name="Rounded Rectangular Callout 5"/>
          <p:cNvSpPr>
            <a:spLocks noChangeArrowheads="1"/>
          </p:cNvSpPr>
          <p:nvPr/>
        </p:nvSpPr>
        <p:spPr bwMode="auto">
          <a:xfrm>
            <a:off x="6558914" y="2590800"/>
            <a:ext cx="2403903" cy="1447800"/>
          </a:xfrm>
          <a:prstGeom prst="wedgeRoundRectCallout">
            <a:avLst>
              <a:gd name="adj1" fmla="val 7871"/>
              <a:gd name="adj2" fmla="val 84025"/>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r>
              <a:rPr lang="en-US">
                <a:solidFill>
                  <a:srgbClr val="FF0066"/>
                </a:solidFill>
                <a:latin typeface="Antique Olive Compact" pitchFamily="34" charset="0"/>
              </a:rPr>
              <a:t>What could possibly go wrong?</a:t>
            </a:r>
          </a:p>
        </p:txBody>
      </p:sp>
      <p:pic>
        <p:nvPicPr>
          <p:cNvPr id="93192" name="Picture 8" descr="300px-BayofPigs"/>
          <p:cNvPicPr>
            <a:picLocks noChangeAspect="1" noChangeArrowheads="1"/>
          </p:cNvPicPr>
          <p:nvPr/>
        </p:nvPicPr>
        <p:blipFill>
          <a:blip r:embed="rId4" cstate="print"/>
          <a:srcRect/>
          <a:stretch>
            <a:fillRect/>
          </a:stretch>
        </p:blipFill>
        <p:spPr bwMode="auto">
          <a:xfrm>
            <a:off x="5029200" y="152400"/>
            <a:ext cx="3619500" cy="1327150"/>
          </a:xfrm>
          <a:prstGeom prst="rect">
            <a:avLst/>
          </a:prstGeom>
          <a:noFill/>
        </p:spPr>
      </p:pic>
      <p:sp>
        <p:nvSpPr>
          <p:cNvPr id="93193" name="Text Box 9"/>
          <p:cNvSpPr txBox="1">
            <a:spLocks noChangeArrowheads="1"/>
          </p:cNvSpPr>
          <p:nvPr/>
        </p:nvSpPr>
        <p:spPr bwMode="auto">
          <a:xfrm>
            <a:off x="6324600" y="1524000"/>
            <a:ext cx="2438400" cy="584775"/>
          </a:xfrm>
          <a:prstGeom prst="rect">
            <a:avLst/>
          </a:prstGeom>
          <a:noFill/>
          <a:ln w="9525">
            <a:noFill/>
            <a:miter lim="800000"/>
            <a:headEnd/>
            <a:tailEnd/>
          </a:ln>
          <a:effectLst/>
        </p:spPr>
        <p:txBody>
          <a:bodyPr wrap="square">
            <a:spAutoFit/>
          </a:bodyPr>
          <a:lstStyle/>
          <a:p>
            <a:pPr>
              <a:spcBef>
                <a:spcPct val="50000"/>
              </a:spcBef>
            </a:pPr>
            <a:r>
              <a:rPr lang="en-US" sz="1600" dirty="0">
                <a:latin typeface="Agency FB" pitchFamily="34" charset="0"/>
              </a:rPr>
              <a:t>*No actual pigs were harmed in the making of this invasion.</a:t>
            </a:r>
          </a:p>
        </p:txBody>
      </p:sp>
      <p:pic>
        <p:nvPicPr>
          <p:cNvPr id="8" name="Picture 5" descr="C:\Documents and Settings\mchanrahan\Local Settings\Temporary Internet Files\Content.IE5\QFJ30AYK\MC900417484[1].wmf"/>
          <p:cNvPicPr>
            <a:picLocks noChangeAspect="1" noChangeArrowheads="1"/>
          </p:cNvPicPr>
          <p:nvPr/>
        </p:nvPicPr>
        <p:blipFill>
          <a:blip r:embed="rId5" cstate="print"/>
          <a:srcRect/>
          <a:stretch>
            <a:fillRect/>
          </a:stretch>
        </p:blipFill>
        <p:spPr bwMode="auto">
          <a:xfrm>
            <a:off x="7069137" y="4756150"/>
            <a:ext cx="1693863" cy="2101850"/>
          </a:xfrm>
          <a:prstGeom prst="rect">
            <a:avLst/>
          </a:prstGeom>
          <a:noFill/>
          <a:ln w="9525">
            <a:noFill/>
            <a:miter lim="800000"/>
            <a:headEnd/>
            <a:tailEnd/>
          </a:ln>
        </p:spPr>
      </p:pic>
      <p:sp>
        <p:nvSpPr>
          <p:cNvPr id="9" name="Rounded Rectangular Callout 8"/>
          <p:cNvSpPr>
            <a:spLocks noChangeArrowheads="1"/>
          </p:cNvSpPr>
          <p:nvPr/>
        </p:nvSpPr>
        <p:spPr bwMode="auto">
          <a:xfrm>
            <a:off x="6887368" y="2590800"/>
            <a:ext cx="2057400" cy="1447800"/>
          </a:xfrm>
          <a:prstGeom prst="wedgeRoundRectCallout">
            <a:avLst>
              <a:gd name="adj1" fmla="val 153"/>
              <a:gd name="adj2" fmla="val 85856"/>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r>
              <a:rPr lang="en-US" dirty="0" smtClean="0">
                <a:solidFill>
                  <a:srgbClr val="FF0066"/>
                </a:solidFill>
                <a:latin typeface="Antique Olive Compact" pitchFamily="34" charset="0"/>
              </a:rPr>
              <a:t>Uh-oh.</a:t>
            </a:r>
            <a:endParaRPr lang="en-US" dirty="0">
              <a:solidFill>
                <a:srgbClr val="FF0066"/>
              </a:solidFill>
              <a:latin typeface="Antique Olive Compact" pitchFamily="34" charset="0"/>
            </a:endParaRPr>
          </a:p>
        </p:txBody>
      </p:sp>
    </p:spTree>
    <p:extLst>
      <p:ext uri="{BB962C8B-B14F-4D97-AF65-F5344CB8AC3E}">
        <p14:creationId xmlns:p14="http://schemas.microsoft.com/office/powerpoint/2010/main" val="2752323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arn(inVertical)">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barn(inVertical)">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barn(inVertical)">
                                      <p:cBhvr>
                                        <p:cTn id="17" dur="500"/>
                                        <p:tgtEl>
                                          <p:spTgt spid="9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barn(inVertical)">
                                      <p:cBhvr>
                                        <p:cTn id="22" dur="500"/>
                                        <p:tgtEl>
                                          <p:spTgt spid="93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barn(inVertical)">
                                      <p:cBhvr>
                                        <p:cTn id="27" dur="500"/>
                                        <p:tgtEl>
                                          <p:spTgt spid="93187">
                                            <p:txEl>
                                              <p:pRg st="4" end="4"/>
                                            </p:txEl>
                                          </p:spTgt>
                                        </p:tgtEl>
                                      </p:cBhvr>
                                    </p:animEffect>
                                  </p:childTnLst>
                                </p:cTn>
                              </p:par>
                            </p:childTnLst>
                          </p:cTn>
                        </p:par>
                        <p:par>
                          <p:cTn id="28" fill="hold">
                            <p:stCondLst>
                              <p:cond delay="500"/>
                            </p:stCondLst>
                            <p:childTnLst>
                              <p:par>
                                <p:cTn id="29" presetID="47" presetClass="entr" presetSubtype="0" fill="hold" grpId="0" nodeType="afterEffect">
                                  <p:stCondLst>
                                    <p:cond delay="0"/>
                                  </p:stCondLst>
                                  <p:childTnLst>
                                    <p:set>
                                      <p:cBhvr>
                                        <p:cTn id="30" dur="1" fill="hold">
                                          <p:stCondLst>
                                            <p:cond delay="0"/>
                                          </p:stCondLst>
                                        </p:cTn>
                                        <p:tgtEl>
                                          <p:spTgt spid="93193"/>
                                        </p:tgtEl>
                                        <p:attrNameLst>
                                          <p:attrName>style.visibility</p:attrName>
                                        </p:attrNameLst>
                                      </p:cBhvr>
                                      <p:to>
                                        <p:strVal val="visible"/>
                                      </p:to>
                                    </p:set>
                                    <p:animEffect transition="in" filter="fade">
                                      <p:cBhvr>
                                        <p:cTn id="31" dur="500"/>
                                        <p:tgtEl>
                                          <p:spTgt spid="93193"/>
                                        </p:tgtEl>
                                      </p:cBhvr>
                                    </p:animEffect>
                                    <p:anim calcmode="lin" valueType="num">
                                      <p:cBhvr>
                                        <p:cTn id="32" dur="500" fill="hold"/>
                                        <p:tgtEl>
                                          <p:spTgt spid="93193"/>
                                        </p:tgtEl>
                                        <p:attrNameLst>
                                          <p:attrName>ppt_x</p:attrName>
                                        </p:attrNameLst>
                                      </p:cBhvr>
                                      <p:tavLst>
                                        <p:tav tm="0">
                                          <p:val>
                                            <p:strVal val="#ppt_x"/>
                                          </p:val>
                                        </p:tav>
                                        <p:tav tm="100000">
                                          <p:val>
                                            <p:strVal val="#ppt_x"/>
                                          </p:val>
                                        </p:tav>
                                      </p:tavLst>
                                    </p:anim>
                                    <p:anim calcmode="lin" valueType="num">
                                      <p:cBhvr>
                                        <p:cTn id="33" dur="500" fill="hold"/>
                                        <p:tgtEl>
                                          <p:spTgt spid="9319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3187">
                                            <p:txEl>
                                              <p:pRg st="5" end="5"/>
                                            </p:txEl>
                                          </p:spTgt>
                                        </p:tgtEl>
                                        <p:attrNameLst>
                                          <p:attrName>style.visibility</p:attrName>
                                        </p:attrNameLst>
                                      </p:cBhvr>
                                      <p:to>
                                        <p:strVal val="visible"/>
                                      </p:to>
                                    </p:set>
                                    <p:animEffect transition="in" filter="barn(inVertical)">
                                      <p:cBhvr>
                                        <p:cTn id="38" dur="500"/>
                                        <p:tgtEl>
                                          <p:spTgt spid="93187">
                                            <p:txEl>
                                              <p:pRg st="5" end="5"/>
                                            </p:txEl>
                                          </p:spTgt>
                                        </p:tgtEl>
                                      </p:cBhvr>
                                    </p:animEffect>
                                  </p:childTnLst>
                                </p:cTn>
                              </p:par>
                            </p:childTnLst>
                          </p:cTn>
                        </p:par>
                        <p:par>
                          <p:cTn id="39" fill="hold">
                            <p:stCondLst>
                              <p:cond delay="500"/>
                            </p:stCondLst>
                            <p:childTnLst>
                              <p:par>
                                <p:cTn id="40" presetID="12" presetClass="entr" presetSubtype="4" fill="hold" nodeType="afterEffect">
                                  <p:stCondLst>
                                    <p:cond delay="0"/>
                                  </p:stCondLst>
                                  <p:childTnLst>
                                    <p:set>
                                      <p:cBhvr>
                                        <p:cTn id="41" dur="1" fill="hold">
                                          <p:stCondLst>
                                            <p:cond delay="0"/>
                                          </p:stCondLst>
                                        </p:cTn>
                                        <p:tgtEl>
                                          <p:spTgt spid="93189"/>
                                        </p:tgtEl>
                                        <p:attrNameLst>
                                          <p:attrName>style.visibility</p:attrName>
                                        </p:attrNameLst>
                                      </p:cBhvr>
                                      <p:to>
                                        <p:strVal val="visible"/>
                                      </p:to>
                                    </p:set>
                                    <p:anim calcmode="lin" valueType="num">
                                      <p:cBhvr additive="base">
                                        <p:cTn id="42" dur="500"/>
                                        <p:tgtEl>
                                          <p:spTgt spid="93189"/>
                                        </p:tgtEl>
                                        <p:attrNameLst>
                                          <p:attrName>ppt_y</p:attrName>
                                        </p:attrNameLst>
                                      </p:cBhvr>
                                      <p:tavLst>
                                        <p:tav tm="0">
                                          <p:val>
                                            <p:strVal val="#ppt_y+#ppt_h*1.125000"/>
                                          </p:val>
                                        </p:tav>
                                        <p:tav tm="100000">
                                          <p:val>
                                            <p:strVal val="#ppt_y"/>
                                          </p:val>
                                        </p:tav>
                                      </p:tavLst>
                                    </p:anim>
                                    <p:animEffect transition="in" filter="wipe(up)">
                                      <p:cBhvr>
                                        <p:cTn id="43" dur="500"/>
                                        <p:tgtEl>
                                          <p:spTgt spid="93189"/>
                                        </p:tgtEl>
                                      </p:cBhvr>
                                    </p:animEffect>
                                  </p:childTnLst>
                                </p:cTn>
                              </p:par>
                            </p:childTnLst>
                          </p:cTn>
                        </p:par>
                        <p:par>
                          <p:cTn id="44" fill="hold">
                            <p:stCondLst>
                              <p:cond delay="1000"/>
                            </p:stCondLst>
                            <p:childTnLst>
                              <p:par>
                                <p:cTn id="45" presetID="1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p:tgtEl>
                                          <p:spTgt spid="6"/>
                                        </p:tgtEl>
                                        <p:attrNameLst>
                                          <p:attrName>ppt_y</p:attrName>
                                        </p:attrNameLst>
                                      </p:cBhvr>
                                      <p:tavLst>
                                        <p:tav tm="0">
                                          <p:val>
                                            <p:strVal val="#ppt_y+#ppt_h*1.125000"/>
                                          </p:val>
                                        </p:tav>
                                        <p:tav tm="100000">
                                          <p:val>
                                            <p:strVal val="#ppt_y"/>
                                          </p:val>
                                        </p:tav>
                                      </p:tavLst>
                                    </p:anim>
                                    <p:animEffect transition="in" filter="wipe(up)">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93187">
                                            <p:txEl>
                                              <p:pRg st="6" end="6"/>
                                            </p:txEl>
                                          </p:spTgt>
                                        </p:tgtEl>
                                        <p:attrNameLst>
                                          <p:attrName>style.visibility</p:attrName>
                                        </p:attrNameLst>
                                      </p:cBhvr>
                                      <p:to>
                                        <p:strVal val="visible"/>
                                      </p:to>
                                    </p:set>
                                    <p:animEffect transition="in" filter="barn(inVertical)">
                                      <p:cBhvr>
                                        <p:cTn id="53" dur="500"/>
                                        <p:tgtEl>
                                          <p:spTgt spid="93187">
                                            <p:txEl>
                                              <p:pRg st="6" end="6"/>
                                            </p:txEl>
                                          </p:spTgt>
                                        </p:tgtEl>
                                      </p:cBhvr>
                                    </p:animEffect>
                                  </p:childTnLst>
                                </p:cTn>
                              </p:par>
                              <p:par>
                                <p:cTn id="54" presetID="10" presetClass="exit" presetSubtype="0" fill="hold" nodeType="withEffect">
                                  <p:stCondLst>
                                    <p:cond delay="0"/>
                                  </p:stCondLst>
                                  <p:childTnLst>
                                    <p:animEffect transition="out" filter="fade">
                                      <p:cBhvr>
                                        <p:cTn id="55" dur="500"/>
                                        <p:tgtEl>
                                          <p:spTgt spid="93189"/>
                                        </p:tgtEl>
                                      </p:cBhvr>
                                    </p:animEffect>
                                    <p:set>
                                      <p:cBhvr>
                                        <p:cTn id="56" dur="1" fill="hold">
                                          <p:stCondLst>
                                            <p:cond delay="499"/>
                                          </p:stCondLst>
                                        </p:cTn>
                                        <p:tgtEl>
                                          <p:spTgt spid="93189"/>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12" presetClass="entr" presetSubtype="4"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p:tgtEl>
                                          <p:spTgt spid="8"/>
                                        </p:tgtEl>
                                        <p:attrNameLst>
                                          <p:attrName>ppt_y</p:attrName>
                                        </p:attrNameLst>
                                      </p:cBhvr>
                                      <p:tavLst>
                                        <p:tav tm="0">
                                          <p:val>
                                            <p:strVal val="#ppt_y+#ppt_h*1.125000"/>
                                          </p:val>
                                        </p:tav>
                                        <p:tav tm="100000">
                                          <p:val>
                                            <p:strVal val="#ppt_y"/>
                                          </p:val>
                                        </p:tav>
                                      </p:tavLst>
                                    </p:anim>
                                    <p:animEffect transition="in" filter="wipe(up)">
                                      <p:cBhvr>
                                        <p:cTn id="63" dur="500"/>
                                        <p:tgtEl>
                                          <p:spTgt spid="8"/>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ppt_y</p:attrName>
                                        </p:attrNameLst>
                                      </p:cBhvr>
                                      <p:tavLst>
                                        <p:tav tm="0">
                                          <p:val>
                                            <p:strVal val="#ppt_y+#ppt_h*1.125000"/>
                                          </p:val>
                                        </p:tav>
                                        <p:tav tm="100000">
                                          <p:val>
                                            <p:strVal val="#ppt_y"/>
                                          </p:val>
                                        </p:tav>
                                      </p:tavLst>
                                    </p:anim>
                                    <p:animEffect transition="in" filter="wipe(up)">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3193"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uban missile crisis"/>
          <p:cNvPicPr>
            <a:picLocks noChangeAspect="1" noChangeArrowheads="1"/>
          </p:cNvPicPr>
          <p:nvPr/>
        </p:nvPicPr>
        <p:blipFill rotWithShape="1">
          <a:blip r:embed="rId3">
            <a:extLst>
              <a:ext uri="{28A0092B-C50C-407E-A947-70E740481C1C}">
                <a14:useLocalDpi xmlns:a14="http://schemas.microsoft.com/office/drawing/2010/main" val="0"/>
              </a:ext>
            </a:extLst>
          </a:blip>
          <a:srcRect l="13909"/>
          <a:stretch/>
        </p:blipFill>
        <p:spPr bwMode="auto">
          <a:xfrm>
            <a:off x="0" y="-10152"/>
            <a:ext cx="9172959" cy="6878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cstate="print">
            <a:clrChange>
              <a:clrFrom>
                <a:srgbClr val="C0C0C0"/>
              </a:clrFrom>
              <a:clrTo>
                <a:srgbClr val="C0C0C0">
                  <a:alpha val="0"/>
                </a:srgbClr>
              </a:clrTo>
            </a:clrChange>
          </a:blip>
          <a:srcRect/>
          <a:stretch>
            <a:fillRect/>
          </a:stretch>
        </p:blipFill>
        <p:spPr bwMode="auto">
          <a:xfrm>
            <a:off x="-172753" y="2682105"/>
            <a:ext cx="1952625" cy="4733925"/>
          </a:xfrm>
          <a:prstGeom prst="rect">
            <a:avLst/>
          </a:prstGeom>
          <a:noFill/>
          <a:ln w="9525">
            <a:noFill/>
            <a:miter lim="800000"/>
            <a:headEnd/>
            <a:tailEnd/>
          </a:ln>
        </p:spPr>
      </p:pic>
      <p:pic>
        <p:nvPicPr>
          <p:cNvPr id="6" name="Picture 6"/>
          <p:cNvPicPr>
            <a:picLocks noChangeAspect="1" noChangeArrowheads="1"/>
          </p:cNvPicPr>
          <p:nvPr/>
        </p:nvPicPr>
        <p:blipFill>
          <a:blip r:embed="rId4" cstate="print">
            <a:clrChange>
              <a:clrFrom>
                <a:srgbClr val="C0C0C0"/>
              </a:clrFrom>
              <a:clrTo>
                <a:srgbClr val="C0C0C0">
                  <a:alpha val="0"/>
                </a:srgbClr>
              </a:clrTo>
            </a:clrChange>
          </a:blip>
          <a:srcRect/>
          <a:stretch>
            <a:fillRect/>
          </a:stretch>
        </p:blipFill>
        <p:spPr bwMode="auto">
          <a:xfrm rot="1002925">
            <a:off x="94352" y="2175274"/>
            <a:ext cx="1952625" cy="4733925"/>
          </a:xfrm>
          <a:prstGeom prst="rect">
            <a:avLst/>
          </a:prstGeom>
          <a:noFill/>
          <a:ln w="9525">
            <a:noFill/>
            <a:miter lim="800000"/>
            <a:headEnd/>
            <a:tailEnd/>
          </a:ln>
        </p:spPr>
      </p:pic>
      <p:pic>
        <p:nvPicPr>
          <p:cNvPr id="7" name="Picture 6"/>
          <p:cNvPicPr>
            <a:picLocks noChangeAspect="1" noChangeArrowheads="1"/>
          </p:cNvPicPr>
          <p:nvPr/>
        </p:nvPicPr>
        <p:blipFill>
          <a:blip r:embed="rId4" cstate="print">
            <a:clrChange>
              <a:clrFrom>
                <a:srgbClr val="C0C0C0"/>
              </a:clrFrom>
              <a:clrTo>
                <a:srgbClr val="C0C0C0">
                  <a:alpha val="0"/>
                </a:srgbClr>
              </a:clrTo>
            </a:clrChange>
          </a:blip>
          <a:srcRect/>
          <a:stretch>
            <a:fillRect/>
          </a:stretch>
        </p:blipFill>
        <p:spPr bwMode="auto">
          <a:xfrm rot="19565963">
            <a:off x="362946" y="3079044"/>
            <a:ext cx="1952625" cy="4733925"/>
          </a:xfrm>
          <a:prstGeom prst="rect">
            <a:avLst/>
          </a:prstGeom>
          <a:noFill/>
          <a:ln w="9525">
            <a:noFill/>
            <a:miter lim="800000"/>
            <a:headEnd/>
            <a:tailEnd/>
          </a:ln>
        </p:spPr>
      </p:pic>
      <p:pic>
        <p:nvPicPr>
          <p:cNvPr id="8" name="Picture 6"/>
          <p:cNvPicPr>
            <a:picLocks noChangeAspect="1" noChangeArrowheads="1"/>
          </p:cNvPicPr>
          <p:nvPr/>
        </p:nvPicPr>
        <p:blipFill>
          <a:blip r:embed="rId4" cstate="print">
            <a:clrChange>
              <a:clrFrom>
                <a:srgbClr val="C0C0C0"/>
              </a:clrFrom>
              <a:clrTo>
                <a:srgbClr val="C0C0C0">
                  <a:alpha val="0"/>
                </a:srgbClr>
              </a:clrTo>
            </a:clrChange>
          </a:blip>
          <a:srcRect/>
          <a:stretch>
            <a:fillRect/>
          </a:stretch>
        </p:blipFill>
        <p:spPr bwMode="auto">
          <a:xfrm rot="395868">
            <a:off x="1007398" y="2985085"/>
            <a:ext cx="1952625" cy="4733925"/>
          </a:xfrm>
          <a:prstGeom prst="rect">
            <a:avLst/>
          </a:prstGeom>
          <a:noFill/>
          <a:ln w="9525">
            <a:noFill/>
            <a:miter lim="800000"/>
            <a:headEnd/>
            <a:tailEnd/>
          </a:ln>
        </p:spPr>
      </p:pic>
      <p:pic>
        <p:nvPicPr>
          <p:cNvPr id="9" name="Picture 6"/>
          <p:cNvPicPr>
            <a:picLocks noChangeAspect="1" noChangeArrowheads="1"/>
          </p:cNvPicPr>
          <p:nvPr/>
        </p:nvPicPr>
        <p:blipFill>
          <a:blip r:embed="rId4" cstate="print">
            <a:clrChange>
              <a:clrFrom>
                <a:srgbClr val="C0C0C0"/>
              </a:clrFrom>
              <a:clrTo>
                <a:srgbClr val="C0C0C0">
                  <a:alpha val="0"/>
                </a:srgbClr>
              </a:clrTo>
            </a:clrChange>
          </a:blip>
          <a:srcRect/>
          <a:stretch>
            <a:fillRect/>
          </a:stretch>
        </p:blipFill>
        <p:spPr bwMode="auto">
          <a:xfrm rot="3050636">
            <a:off x="817208" y="2902229"/>
            <a:ext cx="1952625" cy="4733925"/>
          </a:xfrm>
          <a:prstGeom prst="rect">
            <a:avLst/>
          </a:prstGeom>
          <a:noFill/>
          <a:ln w="9525">
            <a:noFill/>
            <a:miter lim="800000"/>
            <a:headEnd/>
            <a:tailEnd/>
          </a:ln>
        </p:spPr>
      </p:pic>
      <p:pic>
        <p:nvPicPr>
          <p:cNvPr id="10" name="Picture 2" descr="http://ezineblog.org/wp-content/uploads/2008/02/fidel_castro_cartoon.jpg"/>
          <p:cNvPicPr>
            <a:picLocks noChangeAspect="1" noChangeArrowheads="1"/>
          </p:cNvPicPr>
          <p:nvPr/>
        </p:nvPicPr>
        <p:blipFill>
          <a:blip r:embed="rId5" cstate="print">
            <a:clrChange>
              <a:clrFrom>
                <a:srgbClr val="FFFFFF"/>
              </a:clrFrom>
              <a:clrTo>
                <a:srgbClr val="FFFFFF">
                  <a:alpha val="0"/>
                </a:srgbClr>
              </a:clrTo>
            </a:clrChange>
          </a:blip>
          <a:srcRect b="10384"/>
          <a:stretch>
            <a:fillRect/>
          </a:stretch>
        </p:blipFill>
        <p:spPr bwMode="auto">
          <a:xfrm flipH="1">
            <a:off x="-248533" y="4139564"/>
            <a:ext cx="2564238" cy="2743200"/>
          </a:xfrm>
          <a:prstGeom prst="rect">
            <a:avLst/>
          </a:prstGeom>
          <a:noFill/>
          <a:ln w="9525">
            <a:noFill/>
            <a:miter lim="800000"/>
            <a:headEnd/>
            <a:tailEnd/>
          </a:ln>
        </p:spPr>
      </p:pic>
      <p:sp>
        <p:nvSpPr>
          <p:cNvPr id="11" name="Rounded Rectangular Callout 10"/>
          <p:cNvSpPr/>
          <p:nvPr/>
        </p:nvSpPr>
        <p:spPr>
          <a:xfrm>
            <a:off x="524076" y="1610971"/>
            <a:ext cx="2286000" cy="1371600"/>
          </a:xfrm>
          <a:prstGeom prst="wedgeRoundRectCallout">
            <a:avLst>
              <a:gd name="adj1" fmla="val 1594"/>
              <a:gd name="adj2" fmla="val 1528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ntique Olive Compact" pitchFamily="34" charset="0"/>
              </a:rPr>
              <a:t>Missiles?  What missiles?</a:t>
            </a:r>
            <a:endParaRPr lang="en-US" dirty="0">
              <a:solidFill>
                <a:schemeClr val="accent1">
                  <a:lumMod val="50000"/>
                </a:schemeClr>
              </a:solidFill>
              <a:latin typeface="Antique Olive Compact" pitchFamily="34" charset="0"/>
            </a:endParaRPr>
          </a:p>
        </p:txBody>
      </p:sp>
      <p:sp>
        <p:nvSpPr>
          <p:cNvPr id="4" name="Rectangle 3"/>
          <p:cNvSpPr/>
          <p:nvPr/>
        </p:nvSpPr>
        <p:spPr>
          <a:xfrm>
            <a:off x="2999931" y="119985"/>
            <a:ext cx="6056466" cy="923330"/>
          </a:xfrm>
          <a:prstGeom prst="rect">
            <a:avLst/>
          </a:prstGeom>
          <a:noFill/>
        </p:spPr>
        <p:txBody>
          <a:bodyPr wrap="none" lIns="91440" tIns="45720" rIns="91440" bIns="45720">
            <a:spAutoFit/>
          </a:bodyPr>
          <a:lstStyle/>
          <a:p>
            <a:pPr algn="ctr"/>
            <a:r>
              <a:rPr lang="en-US" sz="5400" dirty="0" smtClean="0">
                <a:solidFill>
                  <a:schemeClr val="bg1"/>
                </a:solidFill>
                <a:effectLst>
                  <a:glow rad="101600">
                    <a:schemeClr val="tx1">
                      <a:lumMod val="85000"/>
                      <a:lumOff val="15000"/>
                      <a:alpha val="60000"/>
                    </a:schemeClr>
                  </a:glow>
                  <a:outerShdw blurRad="38100" dist="38100" dir="2700000" algn="tl">
                    <a:srgbClr val="000000">
                      <a:alpha val="43137"/>
                    </a:srgbClr>
                  </a:outerShdw>
                </a:effectLst>
              </a:rPr>
              <a:t>Cuban Missile Crisis</a:t>
            </a:r>
            <a:endParaRPr lang="en-US" sz="5400" dirty="0">
              <a:solidFill>
                <a:schemeClr val="bg1"/>
              </a:solidFill>
              <a:effectLst>
                <a:glow rad="101600">
                  <a:schemeClr val="tx1">
                    <a:lumMod val="85000"/>
                    <a:lumOff val="15000"/>
                    <a:alpha val="60000"/>
                  </a:schemeClr>
                </a:glow>
                <a:outerShdw blurRad="38100" dist="38100" dir="2700000" algn="tl">
                  <a:srgbClr val="000000">
                    <a:alpha val="43137"/>
                  </a:srgbClr>
                </a:outerShdw>
              </a:effectLst>
            </a:endParaRPr>
          </a:p>
        </p:txBody>
      </p:sp>
      <p:pic>
        <p:nvPicPr>
          <p:cNvPr id="1026" name="Picture 2" descr="http://timeglobalspin.files.wordpress.com/2012/10/001079.jpg?w=720"/>
          <p:cNvPicPr>
            <a:picLocks noChangeAspect="1" noChangeArrowheads="1"/>
          </p:cNvPicPr>
          <p:nvPr/>
        </p:nvPicPr>
        <p:blipFill>
          <a:blip r:embed="rId6" cstate="print"/>
          <a:srcRect l="2500" r="4167"/>
          <a:stretch>
            <a:fillRect/>
          </a:stretch>
        </p:blipFill>
        <p:spPr bwMode="auto">
          <a:xfrm>
            <a:off x="-191" y="-24765"/>
            <a:ext cx="9173150" cy="6900222"/>
          </a:xfrm>
          <a:prstGeom prst="rect">
            <a:avLst/>
          </a:prstGeom>
          <a:noFill/>
        </p:spPr>
      </p:pic>
    </p:spTree>
    <p:extLst>
      <p:ext uri="{BB962C8B-B14F-4D97-AF65-F5344CB8AC3E}">
        <p14:creationId xmlns:p14="http://schemas.microsoft.com/office/powerpoint/2010/main" val="34045352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wipe(down)">
                                      <p:cBhvr>
                                        <p:cTn id="4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311</TotalTime>
  <Words>1323</Words>
  <Application>Microsoft Office PowerPoint</Application>
  <PresentationFormat>On-screen Show (4:3)</PresentationFormat>
  <Paragraphs>123</Paragraphs>
  <Slides>16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MS PGothic</vt:lpstr>
      <vt:lpstr>Agency FB</vt:lpstr>
      <vt:lpstr>Antique Olive Compact</vt:lpstr>
      <vt:lpstr>Arial</vt:lpstr>
      <vt:lpstr>Calibri</vt:lpstr>
      <vt:lpstr>Cambria</vt:lpstr>
      <vt:lpstr>Corbel</vt:lpstr>
      <vt:lpstr>HGｺﾞｼｯｸM</vt:lpstr>
      <vt:lpstr>Lucida Sans Unicode</vt:lpstr>
      <vt:lpstr>Wingdings</vt:lpstr>
      <vt:lpstr>Wingdings 3</vt:lpstr>
      <vt:lpstr>Parallax</vt:lpstr>
      <vt:lpstr>CAMELOT AND CRISIS</vt:lpstr>
      <vt:lpstr>Election of 1960</vt:lpstr>
      <vt:lpstr>The “New Frontier”</vt:lpstr>
      <vt:lpstr>Kennedy’s Administration</vt:lpstr>
      <vt:lpstr>The Final Frontier</vt:lpstr>
      <vt:lpstr>The Final Frontier</vt:lpstr>
      <vt:lpstr>Containment in the Postcolonial World</vt:lpstr>
      <vt:lpstr>PROBLEMS IN CUBA</vt:lpstr>
      <vt:lpstr>PowerPoint Presentation</vt:lpstr>
      <vt:lpstr>You are advising President Kennedy.  What do you do about the growing danger in Cuba?</vt:lpstr>
      <vt:lpstr>The Cuban Missile Crisis</vt:lpstr>
      <vt:lpstr>Effects of the Cuban Missile Crisis</vt:lpstr>
      <vt:lpstr>PowerPoint Presentation</vt:lpstr>
      <vt:lpstr>PowerPoint Presentation</vt:lpstr>
      <vt:lpstr>The Warren Commission</vt:lpstr>
      <vt:lpstr>JFK’s Funeral</vt:lpstr>
    </vt:vector>
  </TitlesOfParts>
  <Company>#8351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CAMELOT AND CRISIS</dc:title>
  <dc:creator>Macie Hanrahan</dc:creator>
  <cp:lastModifiedBy>Macie Walker</cp:lastModifiedBy>
  <cp:revision>11</cp:revision>
  <dcterms:created xsi:type="dcterms:W3CDTF">2017-03-09T01:08:13Z</dcterms:created>
  <dcterms:modified xsi:type="dcterms:W3CDTF">2019-05-02T14:37:28Z</dcterms:modified>
</cp:coreProperties>
</file>