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94" r:id="rId3"/>
    <p:sldId id="292" r:id="rId4"/>
    <p:sldId id="298" r:id="rId5"/>
    <p:sldId id="297" r:id="rId6"/>
    <p:sldId id="278" r:id="rId7"/>
    <p:sldId id="299" r:id="rId8"/>
    <p:sldId id="262" r:id="rId9"/>
    <p:sldId id="261" r:id="rId10"/>
    <p:sldId id="263" r:id="rId11"/>
    <p:sldId id="264" r:id="rId12"/>
    <p:sldId id="265" r:id="rId13"/>
    <p:sldId id="267" r:id="rId14"/>
    <p:sldId id="266" r:id="rId15"/>
    <p:sldId id="269" r:id="rId16"/>
    <p:sldId id="272" r:id="rId17"/>
    <p:sldId id="296" r:id="rId18"/>
    <p:sldId id="279" r:id="rId19"/>
    <p:sldId id="268" r:id="rId20"/>
    <p:sldId id="270" r:id="rId21"/>
    <p:sldId id="273" r:id="rId22"/>
    <p:sldId id="275" r:id="rId23"/>
    <p:sldId id="277" r:id="rId24"/>
    <p:sldId id="280" r:id="rId25"/>
    <p:sldId id="276" r:id="rId26"/>
    <p:sldId id="281" r:id="rId27"/>
    <p:sldId id="282" r:id="rId28"/>
    <p:sldId id="283" r:id="rId29"/>
    <p:sldId id="284" r:id="rId30"/>
    <p:sldId id="285" r:id="rId31"/>
    <p:sldId id="286" r:id="rId32"/>
    <p:sldId id="287" r:id="rId33"/>
    <p:sldId id="290" r:id="rId34"/>
    <p:sldId id="288" r:id="rId35"/>
    <p:sldId id="291" r:id="rId36"/>
    <p:sldId id="293" r:id="rId37"/>
    <p:sldId id="300" r:id="rId38"/>
    <p:sldId id="301" r:id="rId39"/>
    <p:sldId id="302" r:id="rId40"/>
    <p:sldId id="289" r:id="rId41"/>
    <p:sldId id="303" r:id="rId42"/>
    <p:sldId id="305" r:id="rId43"/>
    <p:sldId id="304" r:id="rId44"/>
    <p:sldId id="306" r:id="rId45"/>
    <p:sldId id="307" r:id="rId46"/>
    <p:sldId id="308" r:id="rId47"/>
    <p:sldId id="309"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87340"/>
  </p:normalViewPr>
  <p:slideViewPr>
    <p:cSldViewPr snapToGrid="0">
      <p:cViewPr varScale="1">
        <p:scale>
          <a:sx n="76" d="100"/>
          <a:sy n="76" d="100"/>
        </p:scale>
        <p:origin x="492" y="84"/>
      </p:cViewPr>
      <p:guideLst/>
    </p:cSldViewPr>
  </p:slideViewPr>
  <p:notesTextViewPr>
    <p:cViewPr>
      <p:scale>
        <a:sx n="1" d="1"/>
        <a:sy n="1" d="1"/>
      </p:scale>
      <p:origin x="0" y="0"/>
    </p:cViewPr>
  </p:notesTextViewPr>
  <p:sorterViewPr>
    <p:cViewPr>
      <p:scale>
        <a:sx n="100" d="100"/>
        <a:sy n="100" d="100"/>
      </p:scale>
      <p:origin x="0" y="-71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7C59E-4EE0-0945-8D21-A490E909C3F7}" type="datetimeFigureOut">
              <a:rPr lang="en-US" smtClean="0"/>
              <a:t>9/28/2017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AFED7C-1084-D444-866A-43BE03342BBD}" type="slidenum">
              <a:rPr lang="en-US" smtClean="0"/>
              <a:t>‹#›</a:t>
            </a:fld>
            <a:endParaRPr lang="en-US"/>
          </a:p>
        </p:txBody>
      </p:sp>
    </p:spTree>
    <p:extLst>
      <p:ext uri="{BB962C8B-B14F-4D97-AF65-F5344CB8AC3E}">
        <p14:creationId xmlns:p14="http://schemas.microsoft.com/office/powerpoint/2010/main" val="1174771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9/28/2017</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9/28/2017</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8758" y="609601"/>
            <a:ext cx="11720946" cy="3200400"/>
          </a:xfrm>
        </p:spPr>
        <p:txBody>
          <a:bodyPr/>
          <a:lstStyle/>
          <a:p>
            <a:r>
              <a:rPr lang="en-US" dirty="0" smtClean="0"/>
              <a:t>How to write a</a:t>
            </a:r>
            <a:r>
              <a:rPr lang="en-US" dirty="0"/>
              <a:t> </a:t>
            </a:r>
            <a:r>
              <a:rPr lang="en-US" dirty="0" smtClean="0"/>
              <a:t>                     essay</a:t>
            </a:r>
            <a:endParaRPr lang="en-US" dirty="0"/>
          </a:p>
        </p:txBody>
      </p:sp>
      <p:sp>
        <p:nvSpPr>
          <p:cNvPr id="3" name="Subtitle 2"/>
          <p:cNvSpPr>
            <a:spLocks noGrp="1"/>
          </p:cNvSpPr>
          <p:nvPr>
            <p:ph type="subTitle" idx="1"/>
          </p:nvPr>
        </p:nvSpPr>
        <p:spPr/>
        <p:txBody>
          <a:bodyPr>
            <a:normAutofit/>
          </a:bodyPr>
          <a:lstStyle/>
          <a:p>
            <a:r>
              <a:rPr lang="en-US" sz="3200" dirty="0" smtClean="0"/>
              <a:t>A Step-By-Step Guide</a:t>
            </a:r>
            <a:endParaRPr lang="en-US" sz="3200"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4853" b="85615" l="0" r="99827">
                        <a14:foregroundMark x1="54939" y1="34835" x2="54939" y2="34835"/>
                        <a14:backgroundMark x1="27556" y1="78336" x2="27556" y2="78336"/>
                        <a14:backgroundMark x1="61179" y1="78510" x2="61179" y2="78510"/>
                        <a14:backgroundMark x1="68458" y1="74870" x2="68458" y2="74870"/>
                        <a14:backgroundMark x1="60485" y1="80069" x2="60485" y2="80069"/>
                        <a14:backgroundMark x1="75217" y1="79203" x2="75217" y2="79203"/>
                      </a14:backgroundRemoval>
                    </a14:imgEffect>
                  </a14:imgLayer>
                </a14:imgProps>
              </a:ext>
            </a:extLst>
          </a:blip>
          <a:srcRect t="8889" b="19999"/>
          <a:stretch/>
        </p:blipFill>
        <p:spPr>
          <a:xfrm>
            <a:off x="5985163" y="1049338"/>
            <a:ext cx="3717966" cy="2643887"/>
          </a:xfrm>
          <a:prstGeom prst="rect">
            <a:avLst/>
          </a:prstGeom>
        </p:spPr>
      </p:pic>
    </p:spTree>
    <p:extLst>
      <p:ext uri="{BB962C8B-B14F-4D97-AF65-F5344CB8AC3E}">
        <p14:creationId xmlns:p14="http://schemas.microsoft.com/office/powerpoint/2010/main" val="411979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6863" y="2666999"/>
            <a:ext cx="10318275" cy="3508170"/>
          </a:xfrm>
        </p:spPr>
        <p:txBody>
          <a:bodyPr>
            <a:noAutofit/>
          </a:bodyPr>
          <a:lstStyle/>
          <a:p>
            <a:pPr marL="0" indent="0">
              <a:buNone/>
            </a:pPr>
            <a:r>
              <a:rPr lang="en-US" sz="3200" i="1" dirty="0">
                <a:effectLst/>
              </a:rPr>
              <a:t>Contextualization requires using knowledge...to situate the argument within broader historical events, developments, or processes immediately relevant to the question.  The contextualization point is not awarded for merely a phrase or reference, but instead requires an explanation, typically consisting of multiple sentences or a full paragraph</a:t>
            </a:r>
            <a:r>
              <a:rPr lang="en-US" sz="3200" i="1" dirty="0" smtClean="0">
                <a:effectLst/>
              </a:rPr>
              <a:t>.</a:t>
            </a:r>
            <a:endParaRPr lang="en-US" sz="3200" dirty="0">
              <a:effectLst/>
            </a:endParaRPr>
          </a:p>
        </p:txBody>
      </p:sp>
      <p:sp>
        <p:nvSpPr>
          <p:cNvPr id="4" name="Rounded Rectangular Callout 3"/>
          <p:cNvSpPr/>
          <p:nvPr/>
        </p:nvSpPr>
        <p:spPr>
          <a:xfrm>
            <a:off x="702025" y="265215"/>
            <a:ext cx="5532519" cy="1905000"/>
          </a:xfrm>
          <a:prstGeom prst="wedgeRoundRectCallout">
            <a:avLst>
              <a:gd name="adj1" fmla="val -10315"/>
              <a:gd name="adj2" fmla="val 81201"/>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878802" y="419595"/>
            <a:ext cx="5178963" cy="1398320"/>
          </a:xfrm>
          <a:prstGeom prst="rect">
            <a:avLst/>
          </a:prstGeom>
        </p:spPr>
      </p:pic>
    </p:spTree>
    <p:extLst>
      <p:ext uri="{BB962C8B-B14F-4D97-AF65-F5344CB8AC3E}">
        <p14:creationId xmlns:p14="http://schemas.microsoft.com/office/powerpoint/2010/main" val="74590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normAutofit/>
          </a:bodyPr>
          <a:lstStyle/>
          <a:p>
            <a:r>
              <a:rPr lang="en-US" sz="4800" dirty="0" smtClean="0"/>
              <a:t>Sample Prompt:</a:t>
            </a:r>
            <a:endParaRPr lang="en-US" sz="4800" dirty="0"/>
          </a:p>
        </p:txBody>
      </p:sp>
      <p:sp>
        <p:nvSpPr>
          <p:cNvPr id="3" name="Content Placeholder 2"/>
          <p:cNvSpPr>
            <a:spLocks noGrp="1"/>
          </p:cNvSpPr>
          <p:nvPr>
            <p:ph idx="1"/>
          </p:nvPr>
        </p:nvSpPr>
        <p:spPr/>
        <p:txBody>
          <a:bodyPr>
            <a:normAutofit/>
          </a:bodyPr>
          <a:lstStyle/>
          <a:p>
            <a:pPr marL="0" indent="0">
              <a:buNone/>
            </a:pPr>
            <a:r>
              <a:rPr lang="en-US" sz="3600" dirty="0" smtClean="0">
                <a:effectLst/>
              </a:rPr>
              <a:t>To </a:t>
            </a:r>
            <a:r>
              <a:rPr lang="en-US" sz="3600" dirty="0">
                <a:effectLst/>
              </a:rPr>
              <a:t>what extent did the American Revolution fundamentally change American society?  In your answer, be sure to address the political, social, and economic effects of the Revolution in the period 1775-1800. </a:t>
            </a:r>
          </a:p>
        </p:txBody>
      </p:sp>
    </p:spTree>
    <p:extLst>
      <p:ext uri="{BB962C8B-B14F-4D97-AF65-F5344CB8AC3E}">
        <p14:creationId xmlns:p14="http://schemas.microsoft.com/office/powerpoint/2010/main" val="175307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90105" y="324592"/>
            <a:ext cx="9905998" cy="1152698"/>
          </a:xfrm>
          <a:ln>
            <a:solidFill>
              <a:schemeClr val="accent1"/>
            </a:solidFill>
          </a:ln>
        </p:spPr>
        <p:txBody>
          <a:bodyPr>
            <a:normAutofit fontScale="90000"/>
          </a:bodyPr>
          <a:lstStyle/>
          <a:p>
            <a:r>
              <a:rPr lang="en-US" sz="4800" dirty="0" smtClean="0"/>
              <a:t> Step 1: Brainstorm Past Events</a:t>
            </a:r>
            <a:endParaRPr lang="en-US" sz="4800" dirty="0"/>
          </a:p>
        </p:txBody>
      </p:sp>
      <p:sp>
        <p:nvSpPr>
          <p:cNvPr id="3" name="Content Placeholder 2"/>
          <p:cNvSpPr>
            <a:spLocks noGrp="1"/>
          </p:cNvSpPr>
          <p:nvPr>
            <p:ph idx="1"/>
          </p:nvPr>
        </p:nvSpPr>
        <p:spPr>
          <a:xfrm>
            <a:off x="356260" y="1852551"/>
            <a:ext cx="11530940" cy="4714504"/>
          </a:xfrm>
        </p:spPr>
        <p:txBody>
          <a:bodyPr>
            <a:noAutofit/>
          </a:bodyPr>
          <a:lstStyle/>
          <a:p>
            <a:pPr marL="0" indent="0">
              <a:buNone/>
            </a:pPr>
            <a:r>
              <a:rPr lang="en-US" sz="2600" dirty="0" smtClean="0">
                <a:effectLst/>
              </a:rPr>
              <a:t>To start, you </a:t>
            </a:r>
            <a:r>
              <a:rPr lang="en-US" sz="2600" dirty="0">
                <a:effectLst/>
              </a:rPr>
              <a:t>have to think about what life in the colonies was like BEFORE the revolution and use that knowledge to put us in the CONTEXT that led up to the revolution.  What are some of the thing you already know about the revolution?</a:t>
            </a:r>
          </a:p>
          <a:p>
            <a:pPr lvl="0"/>
            <a:r>
              <a:rPr lang="en-US" sz="2600" dirty="0">
                <a:effectLst/>
              </a:rPr>
              <a:t>Colonists were once loyal subjects</a:t>
            </a:r>
          </a:p>
          <a:p>
            <a:pPr lvl="0"/>
            <a:r>
              <a:rPr lang="en-US" sz="2600" dirty="0">
                <a:effectLst/>
              </a:rPr>
              <a:t>Many came for religious freedom (Pilgrims, Puritans, Quakers, Catholics)</a:t>
            </a:r>
          </a:p>
          <a:p>
            <a:pPr lvl="0"/>
            <a:r>
              <a:rPr lang="en-US" sz="2600" dirty="0">
                <a:effectLst/>
              </a:rPr>
              <a:t>Salutary Neglect allowed a lot of independence in the colonies</a:t>
            </a:r>
          </a:p>
          <a:p>
            <a:pPr lvl="0"/>
            <a:r>
              <a:rPr lang="en-US" sz="2600" dirty="0">
                <a:effectLst/>
              </a:rPr>
              <a:t>The relationship began to change after the French and Indian War when Britain started taxing </a:t>
            </a:r>
            <a:r>
              <a:rPr lang="en-US" sz="2600" dirty="0" smtClean="0">
                <a:effectLst/>
              </a:rPr>
              <a:t>colonists</a:t>
            </a:r>
            <a:endParaRPr lang="en-US" sz="2600" dirty="0">
              <a:effectLst/>
            </a:endParaRPr>
          </a:p>
        </p:txBody>
      </p:sp>
    </p:spTree>
    <p:extLst>
      <p:ext uri="{BB962C8B-B14F-4D97-AF65-F5344CB8AC3E}">
        <p14:creationId xmlns:p14="http://schemas.microsoft.com/office/powerpoint/2010/main" val="160751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40775" y="324591"/>
            <a:ext cx="10110451" cy="1527959"/>
          </a:xfrm>
          <a:ln>
            <a:solidFill>
              <a:schemeClr val="accent1"/>
            </a:solidFill>
          </a:ln>
        </p:spPr>
        <p:txBody>
          <a:bodyPr>
            <a:normAutofit fontScale="90000"/>
          </a:bodyPr>
          <a:lstStyle/>
          <a:p>
            <a:r>
              <a:rPr lang="en-US" sz="4800" dirty="0" smtClean="0"/>
              <a:t> Step 2:</a:t>
            </a:r>
            <a:r>
              <a:rPr lang="en-US" sz="4800" dirty="0">
                <a:effectLst/>
              </a:rPr>
              <a:t> Build </a:t>
            </a:r>
            <a:r>
              <a:rPr lang="en-US" sz="4800" dirty="0" smtClean="0">
                <a:effectLst/>
              </a:rPr>
              <a:t>your </a:t>
            </a:r>
            <a:r>
              <a:rPr lang="en-US" sz="4800" dirty="0">
                <a:effectLst/>
              </a:rPr>
              <a:t>context briefly, in two or three sentences. </a:t>
            </a:r>
            <a:endParaRPr lang="en-US" sz="4800" dirty="0"/>
          </a:p>
        </p:txBody>
      </p:sp>
      <p:sp>
        <p:nvSpPr>
          <p:cNvPr id="3" name="Content Placeholder 2"/>
          <p:cNvSpPr>
            <a:spLocks noGrp="1"/>
          </p:cNvSpPr>
          <p:nvPr>
            <p:ph idx="1"/>
          </p:nvPr>
        </p:nvSpPr>
        <p:spPr>
          <a:xfrm>
            <a:off x="356260" y="1852551"/>
            <a:ext cx="11530940" cy="4714504"/>
          </a:xfrm>
        </p:spPr>
        <p:txBody>
          <a:bodyPr>
            <a:noAutofit/>
          </a:bodyPr>
          <a:lstStyle/>
          <a:p>
            <a:pPr marL="0" indent="0">
              <a:buNone/>
            </a:pPr>
            <a:r>
              <a:rPr lang="en-US" sz="3000" dirty="0" smtClean="0">
                <a:effectLst/>
              </a:rPr>
              <a:t>To </a:t>
            </a:r>
            <a:r>
              <a:rPr lang="en-US" sz="3000" dirty="0">
                <a:effectLst/>
              </a:rPr>
              <a:t>fully understand </a:t>
            </a:r>
            <a:r>
              <a:rPr lang="en-US" sz="3000" u="sng" dirty="0">
                <a:effectLst/>
              </a:rPr>
              <a:t>the extent to which the American Revolution fundamentally changed American society</a:t>
            </a:r>
            <a:r>
              <a:rPr lang="en-US" sz="3000" dirty="0">
                <a:effectLst/>
              </a:rPr>
              <a:t>, </a:t>
            </a:r>
            <a:r>
              <a:rPr lang="en-US" sz="3000" b="1" dirty="0">
                <a:solidFill>
                  <a:schemeClr val="accent1">
                    <a:lumMod val="75000"/>
                  </a:schemeClr>
                </a:solidFill>
                <a:effectLst/>
              </a:rPr>
              <a:t>one must consider the broader historical context </a:t>
            </a:r>
            <a:r>
              <a:rPr lang="en-US" sz="3000" u="sng" dirty="0">
                <a:effectLst/>
              </a:rPr>
              <a:t>that led to the war</a:t>
            </a:r>
            <a:r>
              <a:rPr lang="en-US" sz="3000" dirty="0">
                <a:effectLst/>
              </a:rPr>
              <a:t>.  For almost 160 years following the founding of Jamestown, most British North American colonists were quite happy to be British, obeyed British law, practiced religious freedom they could not find in England, and enjoyed a great deal of autonomy under the policy of Salutary Neglect.   That friendly relationship changed however after the French and Indian war.</a:t>
            </a:r>
          </a:p>
        </p:txBody>
      </p:sp>
    </p:spTree>
    <p:extLst>
      <p:ext uri="{BB962C8B-B14F-4D97-AF65-F5344CB8AC3E}">
        <p14:creationId xmlns:p14="http://schemas.microsoft.com/office/powerpoint/2010/main" val="42053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7512" y="320635"/>
            <a:ext cx="11388436" cy="6198918"/>
          </a:xfrm>
        </p:spPr>
        <p:txBody>
          <a:bodyPr>
            <a:noAutofit/>
          </a:bodyPr>
          <a:lstStyle/>
          <a:p>
            <a:pPr marL="0" indent="0">
              <a:buNone/>
            </a:pPr>
            <a:r>
              <a:rPr lang="en-US" sz="3600" dirty="0">
                <a:effectLst/>
              </a:rPr>
              <a:t>Notice, that NOTHING in the  paragraph </a:t>
            </a:r>
            <a:r>
              <a:rPr lang="en-US" sz="3600" dirty="0" smtClean="0">
                <a:effectLst/>
              </a:rPr>
              <a:t>answers </a:t>
            </a:r>
            <a:r>
              <a:rPr lang="en-US" sz="3600" dirty="0">
                <a:effectLst/>
              </a:rPr>
              <a:t>the question </a:t>
            </a:r>
            <a:r>
              <a:rPr lang="en-US" sz="3600" i="1" dirty="0">
                <a:effectLst/>
              </a:rPr>
              <a:t>,“To what extent did the American Revolution fundamentally change American society</a:t>
            </a:r>
            <a:r>
              <a:rPr lang="en-US" sz="3600" i="1" dirty="0" smtClean="0">
                <a:effectLst/>
              </a:rPr>
              <a:t>?  </a:t>
            </a:r>
            <a:r>
              <a:rPr lang="en-US" sz="3600" i="1" dirty="0">
                <a:effectLst/>
              </a:rPr>
              <a:t>In your answer, be sure to address the political, social, and economic effects of the Revolution in the period 1775-1800</a:t>
            </a:r>
            <a:r>
              <a:rPr lang="en-US" sz="3600" i="1" dirty="0" smtClean="0">
                <a:effectLst/>
              </a:rPr>
              <a:t>.”  </a:t>
            </a:r>
            <a:r>
              <a:rPr lang="en-US" sz="3600" dirty="0">
                <a:effectLst/>
              </a:rPr>
              <a:t>All the paragraph did was </a:t>
            </a:r>
            <a:r>
              <a:rPr lang="en-US" sz="3600" u="sng" dirty="0">
                <a:effectLst/>
              </a:rPr>
              <a:t>SET THE CONTEXTUAL STAGE</a:t>
            </a:r>
            <a:r>
              <a:rPr lang="en-US" sz="3600" dirty="0">
                <a:effectLst/>
              </a:rPr>
              <a:t> for the thesis to follow.  Also notice how the last sentence serves as a transition to the building of the </a:t>
            </a:r>
            <a:r>
              <a:rPr lang="en-US" sz="3600" u="sng" dirty="0">
                <a:effectLst/>
              </a:rPr>
              <a:t>THESIS</a:t>
            </a:r>
            <a:r>
              <a:rPr lang="en-US" sz="3600" dirty="0">
                <a:effectLst/>
              </a:rPr>
              <a:t>.   </a:t>
            </a:r>
          </a:p>
        </p:txBody>
      </p:sp>
    </p:spTree>
    <p:extLst>
      <p:ext uri="{BB962C8B-B14F-4D97-AF65-F5344CB8AC3E}">
        <p14:creationId xmlns:p14="http://schemas.microsoft.com/office/powerpoint/2010/main" val="120801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8318" b="16682"/>
          <a:stretch/>
        </p:blipFill>
        <p:spPr>
          <a:xfrm>
            <a:off x="0" y="0"/>
            <a:ext cx="12192000" cy="6858000"/>
          </a:xfrm>
          <a:prstGeom prst="rect">
            <a:avLst/>
          </a:prstGeom>
        </p:spPr>
      </p:pic>
      <p:pic>
        <p:nvPicPr>
          <p:cNvPr id="6" name="Picture 5"/>
          <p:cNvPicPr>
            <a:picLocks noChangeAspect="1"/>
          </p:cNvPicPr>
          <p:nvPr/>
        </p:nvPicPr>
        <p:blipFill>
          <a:blip r:embed="rId3">
            <a:clrChange>
              <a:clrFrom>
                <a:srgbClr val="050505"/>
              </a:clrFrom>
              <a:clrTo>
                <a:srgbClr val="050505">
                  <a:alpha val="0"/>
                </a:srgbClr>
              </a:clrTo>
            </a:clrChange>
          </a:blip>
          <a:stretch>
            <a:fillRect/>
          </a:stretch>
        </p:blipFill>
        <p:spPr>
          <a:xfrm>
            <a:off x="406477" y="2240280"/>
            <a:ext cx="11379045" cy="23774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975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6863" y="2666999"/>
            <a:ext cx="10318275" cy="3508170"/>
          </a:xfrm>
        </p:spPr>
        <p:txBody>
          <a:bodyPr>
            <a:noAutofit/>
          </a:bodyPr>
          <a:lstStyle/>
          <a:p>
            <a:pPr marL="0" indent="0">
              <a:buNone/>
            </a:pPr>
            <a:r>
              <a:rPr lang="en-US" sz="3600" i="1" dirty="0"/>
              <a:t>T</a:t>
            </a:r>
            <a:r>
              <a:rPr lang="en-US" sz="3600" i="1" dirty="0" smtClean="0"/>
              <a:t>he </a:t>
            </a:r>
            <a:r>
              <a:rPr lang="en-US" sz="3600" i="1" dirty="0"/>
              <a:t>thesis must make a </a:t>
            </a:r>
            <a:r>
              <a:rPr lang="en-US" sz="3600" i="1" u="sng" dirty="0" smtClean="0"/>
              <a:t>defensible claim</a:t>
            </a:r>
            <a:r>
              <a:rPr lang="en-US" sz="3600" i="1" dirty="0" smtClean="0"/>
              <a:t> </a:t>
            </a:r>
            <a:r>
              <a:rPr lang="en-US" sz="3600" i="1" dirty="0"/>
              <a:t>that responds to the prompt rather than restating or rephrasing the prompt. The thesis must consist of one or more sentences located in one place, either in the introduction or the conclusion. </a:t>
            </a:r>
            <a:endParaRPr lang="en-US" sz="3600" i="1" dirty="0">
              <a:effectLst/>
            </a:endParaRPr>
          </a:p>
        </p:txBody>
      </p:sp>
      <p:sp>
        <p:nvSpPr>
          <p:cNvPr id="4" name="Rounded Rectangular Callout 3"/>
          <p:cNvSpPr/>
          <p:nvPr/>
        </p:nvSpPr>
        <p:spPr>
          <a:xfrm>
            <a:off x="702025" y="265215"/>
            <a:ext cx="5532519" cy="1905000"/>
          </a:xfrm>
          <a:prstGeom prst="wedgeRoundRectCallout">
            <a:avLst>
              <a:gd name="adj1" fmla="val -10315"/>
              <a:gd name="adj2" fmla="val 81201"/>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878802" y="419595"/>
            <a:ext cx="5178963" cy="1398320"/>
          </a:xfrm>
          <a:prstGeom prst="rect">
            <a:avLst/>
          </a:prstGeom>
        </p:spPr>
      </p:pic>
    </p:spTree>
    <p:extLst>
      <p:ext uri="{BB962C8B-B14F-4D97-AF65-F5344CB8AC3E}">
        <p14:creationId xmlns:p14="http://schemas.microsoft.com/office/powerpoint/2010/main" val="42873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a:solidFill>
              <a:schemeClr val="accent1"/>
            </a:solidFill>
          </a:ln>
        </p:spPr>
        <p:txBody>
          <a:bodyPr>
            <a:normAutofit/>
          </a:bodyPr>
          <a:lstStyle/>
          <a:p>
            <a:r>
              <a:rPr lang="en-US" sz="4400" dirty="0" smtClean="0"/>
              <a:t>Step 1: Analyze the Prompt</a:t>
            </a:r>
            <a:endParaRPr lang="en-US" sz="4400" dirty="0"/>
          </a:p>
        </p:txBody>
      </p:sp>
      <p:sp>
        <p:nvSpPr>
          <p:cNvPr id="5" name="Rectangle 4"/>
          <p:cNvSpPr/>
          <p:nvPr/>
        </p:nvSpPr>
        <p:spPr>
          <a:xfrm>
            <a:off x="730791" y="2690336"/>
            <a:ext cx="10730419" cy="1200329"/>
          </a:xfrm>
          <a:prstGeom prst="rect">
            <a:avLst/>
          </a:prstGeom>
        </p:spPr>
        <p:txBody>
          <a:bodyPr wrap="square">
            <a:spAutoFit/>
          </a:bodyPr>
          <a:lstStyle/>
          <a:p>
            <a:r>
              <a:rPr lang="en-US" sz="2400" b="1" dirty="0" smtClean="0"/>
              <a:t>To what extent did the American Revolution fundamentally change American society?  In your answer, be sure to address the political, social, and economic effects of the Revolution in the period 1775-1800. </a:t>
            </a:r>
            <a:endParaRPr lang="en-US" sz="2400" b="1" dirty="0"/>
          </a:p>
        </p:txBody>
      </p:sp>
      <p:cxnSp>
        <p:nvCxnSpPr>
          <p:cNvPr id="13" name="Straight Arrow Connector 12"/>
          <p:cNvCxnSpPr/>
          <p:nvPr/>
        </p:nvCxnSpPr>
        <p:spPr>
          <a:xfrm>
            <a:off x="992919" y="5291328"/>
            <a:ext cx="10206163" cy="24384"/>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380820" y="4629329"/>
            <a:ext cx="1786857" cy="461665"/>
          </a:xfrm>
          <a:prstGeom prst="rect">
            <a:avLst/>
          </a:prstGeom>
        </p:spPr>
        <p:txBody>
          <a:bodyPr wrap="square">
            <a:spAutoFit/>
          </a:bodyPr>
          <a:lstStyle/>
          <a:p>
            <a:r>
              <a:rPr lang="en-US" sz="2400" b="1" dirty="0" smtClean="0"/>
              <a:t>Significant</a:t>
            </a:r>
            <a:endParaRPr lang="en-US" sz="2400" b="1" dirty="0"/>
          </a:p>
        </p:txBody>
      </p:sp>
      <p:sp>
        <p:nvSpPr>
          <p:cNvPr id="15" name="Rectangle 14"/>
          <p:cNvSpPr/>
          <p:nvPr/>
        </p:nvSpPr>
        <p:spPr>
          <a:xfrm>
            <a:off x="4185124" y="4625698"/>
            <a:ext cx="1786857" cy="461665"/>
          </a:xfrm>
          <a:prstGeom prst="rect">
            <a:avLst/>
          </a:prstGeom>
        </p:spPr>
        <p:txBody>
          <a:bodyPr wrap="square">
            <a:spAutoFit/>
          </a:bodyPr>
          <a:lstStyle/>
          <a:p>
            <a:pPr algn="ctr"/>
            <a:r>
              <a:rPr lang="en-US" sz="2400" b="1" dirty="0" smtClean="0"/>
              <a:t>Moderate</a:t>
            </a:r>
            <a:endParaRPr lang="en-US" sz="2400" b="1" dirty="0"/>
          </a:p>
        </p:txBody>
      </p:sp>
      <p:sp>
        <p:nvSpPr>
          <p:cNvPr id="16" name="Rectangle 15"/>
          <p:cNvSpPr/>
          <p:nvPr/>
        </p:nvSpPr>
        <p:spPr>
          <a:xfrm>
            <a:off x="6989429" y="4625698"/>
            <a:ext cx="1786857" cy="461665"/>
          </a:xfrm>
          <a:prstGeom prst="rect">
            <a:avLst/>
          </a:prstGeom>
        </p:spPr>
        <p:txBody>
          <a:bodyPr wrap="square">
            <a:spAutoFit/>
          </a:bodyPr>
          <a:lstStyle/>
          <a:p>
            <a:pPr algn="ctr"/>
            <a:r>
              <a:rPr lang="en-US" sz="2400" b="1" dirty="0" smtClean="0"/>
              <a:t>Limited</a:t>
            </a:r>
            <a:endParaRPr lang="en-US" sz="2400" b="1" dirty="0"/>
          </a:p>
        </p:txBody>
      </p:sp>
      <p:sp>
        <p:nvSpPr>
          <p:cNvPr id="17" name="Rectangle 16"/>
          <p:cNvSpPr/>
          <p:nvPr/>
        </p:nvSpPr>
        <p:spPr>
          <a:xfrm>
            <a:off x="9455295" y="4629329"/>
            <a:ext cx="1786857" cy="461665"/>
          </a:xfrm>
          <a:prstGeom prst="rect">
            <a:avLst/>
          </a:prstGeom>
        </p:spPr>
        <p:txBody>
          <a:bodyPr wrap="square">
            <a:spAutoFit/>
          </a:bodyPr>
          <a:lstStyle/>
          <a:p>
            <a:pPr algn="ctr"/>
            <a:r>
              <a:rPr lang="en-US" sz="2400" b="1" dirty="0" smtClean="0"/>
              <a:t>None</a:t>
            </a:r>
            <a:endParaRPr lang="en-US" sz="2400" b="1" dirty="0"/>
          </a:p>
        </p:txBody>
      </p:sp>
      <p:sp>
        <p:nvSpPr>
          <p:cNvPr id="18" name="Rectangle 17"/>
          <p:cNvSpPr/>
          <p:nvPr/>
        </p:nvSpPr>
        <p:spPr>
          <a:xfrm>
            <a:off x="356692" y="5598825"/>
            <a:ext cx="1786857" cy="646331"/>
          </a:xfrm>
          <a:prstGeom prst="rect">
            <a:avLst/>
          </a:prstGeom>
        </p:spPr>
        <p:txBody>
          <a:bodyPr wrap="square">
            <a:spAutoFit/>
          </a:bodyPr>
          <a:lstStyle/>
          <a:p>
            <a:pPr algn="ctr"/>
            <a:r>
              <a:rPr lang="en-US" sz="3600" b="1" dirty="0" smtClean="0"/>
              <a:t>A LOT</a:t>
            </a:r>
            <a:endParaRPr lang="en-US" sz="3600" b="1" dirty="0"/>
          </a:p>
        </p:txBody>
      </p:sp>
      <p:sp>
        <p:nvSpPr>
          <p:cNvPr id="19" name="Rectangle 18"/>
          <p:cNvSpPr/>
          <p:nvPr/>
        </p:nvSpPr>
        <p:spPr>
          <a:xfrm>
            <a:off x="10086863" y="5598825"/>
            <a:ext cx="1786857" cy="523220"/>
          </a:xfrm>
          <a:prstGeom prst="rect">
            <a:avLst/>
          </a:prstGeom>
        </p:spPr>
        <p:txBody>
          <a:bodyPr wrap="square">
            <a:spAutoFit/>
          </a:bodyPr>
          <a:lstStyle/>
          <a:p>
            <a:pPr algn="ctr"/>
            <a:r>
              <a:rPr lang="en-US" sz="2800" b="1" dirty="0"/>
              <a:t>a</a:t>
            </a:r>
            <a:r>
              <a:rPr lang="en-US" sz="2800" b="1" dirty="0" smtClean="0"/>
              <a:t> little</a:t>
            </a:r>
            <a:endParaRPr lang="en-US" sz="2800" b="1" dirty="0"/>
          </a:p>
        </p:txBody>
      </p:sp>
      <p:sp>
        <p:nvSpPr>
          <p:cNvPr id="2" name="Oval 1"/>
          <p:cNvSpPr/>
          <p:nvPr/>
        </p:nvSpPr>
        <p:spPr>
          <a:xfrm>
            <a:off x="992919" y="4578579"/>
            <a:ext cx="2524981" cy="555902"/>
          </a:xfrm>
          <a:prstGeom prst="ellipse">
            <a:avLst/>
          </a:prstGeom>
          <a:no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766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51791"/>
            <a:ext cx="9905998" cy="1905000"/>
          </a:xfrm>
          <a:ln>
            <a:solidFill>
              <a:schemeClr val="accent1"/>
            </a:solidFill>
          </a:ln>
        </p:spPr>
        <p:txBody>
          <a:bodyPr>
            <a:normAutofit/>
          </a:bodyPr>
          <a:lstStyle/>
          <a:p>
            <a:r>
              <a:rPr lang="en-US" sz="4800" dirty="0"/>
              <a:t> Step 2: Determine your topics</a:t>
            </a:r>
          </a:p>
        </p:txBody>
      </p:sp>
      <p:sp>
        <p:nvSpPr>
          <p:cNvPr id="3" name="Content Placeholder 2"/>
          <p:cNvSpPr>
            <a:spLocks noGrp="1"/>
          </p:cNvSpPr>
          <p:nvPr>
            <p:ph idx="1"/>
          </p:nvPr>
        </p:nvSpPr>
        <p:spPr>
          <a:xfrm>
            <a:off x="357808" y="2305879"/>
            <a:ext cx="11529391" cy="4214192"/>
          </a:xfrm>
        </p:spPr>
        <p:txBody>
          <a:bodyPr>
            <a:normAutofit fontScale="92500" lnSpcReduction="20000"/>
          </a:bodyPr>
          <a:lstStyle/>
          <a:p>
            <a:pPr marL="0" indent="0">
              <a:buNone/>
            </a:pPr>
            <a:r>
              <a:rPr lang="en-US" sz="2800" dirty="0"/>
              <a:t>The Thesis  provides a Blue-print that establishes </a:t>
            </a:r>
            <a:r>
              <a:rPr lang="en-US" sz="2800" b="1" u="sng" dirty="0"/>
              <a:t>three</a:t>
            </a:r>
            <a:r>
              <a:rPr lang="en-US" sz="2800" dirty="0"/>
              <a:t> major sub-topics you plan to </a:t>
            </a:r>
            <a:r>
              <a:rPr lang="en-US" sz="2800" dirty="0" smtClean="0"/>
              <a:t>discuss.  Select the </a:t>
            </a:r>
            <a:r>
              <a:rPr lang="en-US" sz="2800" u="sng" dirty="0" smtClean="0"/>
              <a:t>SPECIFIC </a:t>
            </a:r>
            <a:r>
              <a:rPr lang="en-US" sz="2800" dirty="0" smtClean="0"/>
              <a:t>topics you plan to address.  The prompt calls for Social, Political, and Economic effects of the Revolution.  Select topics that are broad enough to write a lot about, but not so broad that they are vague.  Make sure to </a:t>
            </a:r>
            <a:r>
              <a:rPr lang="en-US" sz="2800" u="sng" dirty="0" smtClean="0"/>
              <a:t>underline</a:t>
            </a:r>
            <a:r>
              <a:rPr lang="en-US" sz="2800" dirty="0" smtClean="0"/>
              <a:t> your thesis to highlight it for the reader.</a:t>
            </a:r>
          </a:p>
          <a:p>
            <a:pPr marL="0" indent="0">
              <a:buNone/>
            </a:pPr>
            <a:endParaRPr lang="en-US" sz="2800" dirty="0" smtClean="0"/>
          </a:p>
          <a:p>
            <a:pPr marL="0" indent="0">
              <a:buNone/>
            </a:pPr>
            <a:r>
              <a:rPr lang="en-US" sz="2800" u="sng" dirty="0" smtClean="0">
                <a:solidFill>
                  <a:schemeClr val="accent1"/>
                </a:solidFill>
              </a:rPr>
              <a:t>POLITICAL</a:t>
            </a:r>
            <a:r>
              <a:rPr lang="en-US" sz="2800" dirty="0" smtClean="0">
                <a:solidFill>
                  <a:schemeClr val="accent1"/>
                </a:solidFill>
              </a:rPr>
              <a:t>:</a:t>
            </a:r>
            <a:r>
              <a:rPr lang="en-US" sz="2800" dirty="0" smtClean="0"/>
              <a:t>  Republicanism, freedom, democracy</a:t>
            </a:r>
          </a:p>
          <a:p>
            <a:pPr marL="0" indent="0">
              <a:buNone/>
            </a:pPr>
            <a:r>
              <a:rPr lang="en-US" sz="2800" u="sng" dirty="0" smtClean="0">
                <a:solidFill>
                  <a:schemeClr val="accent3"/>
                </a:solidFill>
              </a:rPr>
              <a:t>SOCIAL</a:t>
            </a:r>
            <a:r>
              <a:rPr lang="en-US" sz="2800" dirty="0" smtClean="0">
                <a:solidFill>
                  <a:schemeClr val="accent3"/>
                </a:solidFill>
              </a:rPr>
              <a:t>:</a:t>
            </a:r>
            <a:r>
              <a:rPr lang="en-US" sz="2800" dirty="0" smtClean="0"/>
              <a:t>  Egalitarian society</a:t>
            </a:r>
          </a:p>
          <a:p>
            <a:pPr marL="0" indent="0">
              <a:buNone/>
            </a:pPr>
            <a:r>
              <a:rPr lang="en-US" sz="2800" u="sng" dirty="0" smtClean="0">
                <a:solidFill>
                  <a:schemeClr val="accent6">
                    <a:lumMod val="60000"/>
                    <a:lumOff val="40000"/>
                  </a:schemeClr>
                </a:solidFill>
              </a:rPr>
              <a:t>ECONOMIC</a:t>
            </a:r>
            <a:r>
              <a:rPr lang="en-US" sz="2800" dirty="0" smtClean="0">
                <a:solidFill>
                  <a:schemeClr val="accent6">
                    <a:lumMod val="60000"/>
                    <a:lumOff val="40000"/>
                  </a:schemeClr>
                </a:solidFill>
              </a:rPr>
              <a:t>:  </a:t>
            </a:r>
            <a:r>
              <a:rPr lang="en-US" sz="2800" dirty="0" smtClean="0"/>
              <a:t>Capitalism replaces mercantilism</a:t>
            </a:r>
          </a:p>
        </p:txBody>
      </p:sp>
    </p:spTree>
    <p:extLst>
      <p:ext uri="{BB962C8B-B14F-4D97-AF65-F5344CB8AC3E}">
        <p14:creationId xmlns:p14="http://schemas.microsoft.com/office/powerpoint/2010/main" val="43146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68731" y="170213"/>
            <a:ext cx="9905998" cy="1152698"/>
          </a:xfrm>
          <a:ln>
            <a:solidFill>
              <a:schemeClr val="accent1"/>
            </a:solidFill>
          </a:ln>
        </p:spPr>
        <p:txBody>
          <a:bodyPr>
            <a:normAutofit/>
          </a:bodyPr>
          <a:lstStyle/>
          <a:p>
            <a:r>
              <a:rPr lang="en-US" sz="4800" dirty="0" smtClean="0"/>
              <a:t> Step 2: Determine your topics</a:t>
            </a:r>
            <a:endParaRPr lang="en-US" sz="4800" dirty="0"/>
          </a:p>
        </p:txBody>
      </p:sp>
      <p:sp>
        <p:nvSpPr>
          <p:cNvPr id="3" name="Content Placeholder 2"/>
          <p:cNvSpPr>
            <a:spLocks noGrp="1"/>
          </p:cNvSpPr>
          <p:nvPr>
            <p:ph idx="1"/>
          </p:nvPr>
        </p:nvSpPr>
        <p:spPr>
          <a:xfrm>
            <a:off x="356260" y="1448790"/>
            <a:ext cx="11530940" cy="5118265"/>
          </a:xfrm>
        </p:spPr>
        <p:txBody>
          <a:bodyPr>
            <a:noAutofit/>
          </a:bodyPr>
          <a:lstStyle/>
          <a:p>
            <a:pPr marL="0" indent="0">
              <a:buNone/>
            </a:pPr>
            <a:r>
              <a:rPr lang="en-US" sz="2200" b="1" dirty="0" smtClean="0">
                <a:solidFill>
                  <a:schemeClr val="accent1">
                    <a:lumMod val="75000"/>
                  </a:schemeClr>
                </a:solidFill>
              </a:rPr>
              <a:t>WEAK: </a:t>
            </a:r>
            <a:r>
              <a:rPr lang="en-US" sz="2200" dirty="0"/>
              <a:t>“The American Revolution changed America Politically, Economically and Socially.” </a:t>
            </a:r>
            <a:endParaRPr lang="en-US" sz="2200" dirty="0" smtClean="0"/>
          </a:p>
          <a:p>
            <a:pPr marL="457200" lvl="1" indent="0">
              <a:buNone/>
            </a:pPr>
            <a:r>
              <a:rPr lang="en-US" sz="2000" b="1" dirty="0" smtClean="0"/>
              <a:t>WHY?: </a:t>
            </a:r>
            <a:r>
              <a:rPr lang="en-US" sz="2000" dirty="0" smtClean="0"/>
              <a:t>Although </a:t>
            </a:r>
            <a:r>
              <a:rPr lang="en-US" sz="2000" dirty="0"/>
              <a:t>some may say that this establishes a thesis, it makes no </a:t>
            </a:r>
            <a:r>
              <a:rPr lang="en-US" sz="2000" b="1" dirty="0"/>
              <a:t>defensible claim.  </a:t>
            </a:r>
            <a:r>
              <a:rPr lang="en-US" sz="2000" dirty="0"/>
              <a:t>It does not explain how or why the Revolution changed things politically, economically, or </a:t>
            </a:r>
            <a:r>
              <a:rPr lang="en-US" sz="2000" dirty="0" smtClean="0"/>
              <a:t>socially.</a:t>
            </a:r>
          </a:p>
          <a:p>
            <a:pPr marL="0" indent="0">
              <a:buNone/>
            </a:pPr>
            <a:r>
              <a:rPr lang="en-US" sz="2200" b="1" dirty="0" smtClean="0">
                <a:solidFill>
                  <a:schemeClr val="accent1">
                    <a:lumMod val="75000"/>
                  </a:schemeClr>
                </a:solidFill>
              </a:rPr>
              <a:t>STRONG</a:t>
            </a:r>
            <a:r>
              <a:rPr lang="en-US" sz="2200" dirty="0" smtClean="0">
                <a:solidFill>
                  <a:schemeClr val="accent1">
                    <a:lumMod val="75000"/>
                  </a:schemeClr>
                </a:solidFill>
              </a:rPr>
              <a:t>: </a:t>
            </a:r>
            <a:r>
              <a:rPr lang="en-US" sz="2200" dirty="0"/>
              <a:t>¨Politically, the war established a new nation founded on Republican Values that would be an example of freedom and democracy for the world to follow.  Socially, the American Revolution created a new society free from Aristocracy.  Economically the colonies threw off the yoke of British mercantilism to create a unique form of independent American capitalism</a:t>
            </a:r>
            <a:r>
              <a:rPr lang="en-US" sz="2200" dirty="0" smtClean="0"/>
              <a:t>.”</a:t>
            </a:r>
          </a:p>
          <a:p>
            <a:pPr marL="457200" lvl="1" indent="0">
              <a:buNone/>
            </a:pPr>
            <a:r>
              <a:rPr lang="en-US" sz="2000" b="1" dirty="0" smtClean="0"/>
              <a:t>WHY?: </a:t>
            </a:r>
            <a:r>
              <a:rPr lang="en-US" sz="2000" dirty="0"/>
              <a:t>W</a:t>
            </a:r>
            <a:r>
              <a:rPr lang="en-US" sz="2000" dirty="0" smtClean="0"/>
              <a:t>riting </a:t>
            </a:r>
            <a:r>
              <a:rPr lang="en-US" sz="2000" dirty="0"/>
              <a:t>a separate sentence for each part of this </a:t>
            </a:r>
            <a:r>
              <a:rPr lang="en-US" sz="2000" dirty="0" smtClean="0"/>
              <a:t>thesis will </a:t>
            </a:r>
            <a:r>
              <a:rPr lang="en-US" sz="2000" dirty="0"/>
              <a:t>give you three great sections for your essay (think topic sentences for your body paragraphs) and show the reader that you are thinking deep thoughts from the very </a:t>
            </a:r>
            <a:r>
              <a:rPr lang="en-US" sz="2000" dirty="0" smtClean="0"/>
              <a:t>beginning.</a:t>
            </a:r>
            <a:endParaRPr lang="en-US" sz="2000" dirty="0"/>
          </a:p>
        </p:txBody>
      </p:sp>
    </p:spTree>
    <p:extLst>
      <p:ext uri="{BB962C8B-B14F-4D97-AF65-F5344CB8AC3E}">
        <p14:creationId xmlns:p14="http://schemas.microsoft.com/office/powerpoint/2010/main" val="144149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ubiks cube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2967335"/>
            <a:ext cx="12192000" cy="1107996"/>
          </a:xfrm>
          <a:prstGeom prst="rect">
            <a:avLst/>
          </a:prstGeom>
          <a:noFill/>
        </p:spPr>
        <p:txBody>
          <a:bodyPr wrap="square" lIns="91440" tIns="45720" rIns="91440" bIns="45720">
            <a:spAutoFit/>
          </a:bodyPr>
          <a:lstStyle/>
          <a:p>
            <a:pPr algn="ctr"/>
            <a:r>
              <a:rPr lang="en-US" sz="6400" b="1" cap="none" spc="0" dirty="0" smtClean="0">
                <a:ln w="0">
                  <a:solidFill>
                    <a:schemeClr val="tx1">
                      <a:lumMod val="50000"/>
                    </a:schemeClr>
                  </a:solidFill>
                </a:ln>
                <a:solidFill>
                  <a:schemeClr val="tx1"/>
                </a:solidFill>
                <a:effectLst>
                  <a:outerShdw blurRad="38100" dist="19050" dir="2700000" algn="tl" rotWithShape="0">
                    <a:schemeClr val="dk1">
                      <a:alpha val="40000"/>
                    </a:schemeClr>
                  </a:outerShdw>
                </a:effectLst>
                <a:latin typeface="OCR A Extended" panose="02010509020102010303" pitchFamily="50" charset="0"/>
              </a:rPr>
              <a:t>Breaking Down the Prompt</a:t>
            </a:r>
            <a:endParaRPr lang="en-US" sz="6400" b="1" cap="none" spc="0" dirty="0">
              <a:ln w="0">
                <a:solidFill>
                  <a:schemeClr val="tx1">
                    <a:lumMod val="50000"/>
                  </a:schemeClr>
                </a:solidFill>
              </a:ln>
              <a:solidFill>
                <a:schemeClr val="tx1"/>
              </a:solidFill>
              <a:effectLst>
                <a:outerShdw blurRad="38100" dist="19050" dir="2700000" algn="tl" rotWithShape="0">
                  <a:schemeClr val="dk1">
                    <a:alpha val="40000"/>
                  </a:schemeClr>
                </a:outerShdw>
              </a:effectLst>
              <a:latin typeface="OCR A Extended" panose="02010509020102010303" pitchFamily="50" charset="0"/>
            </a:endParaRPr>
          </a:p>
        </p:txBody>
      </p:sp>
    </p:spTree>
    <p:extLst>
      <p:ext uri="{BB962C8B-B14F-4D97-AF65-F5344CB8AC3E}">
        <p14:creationId xmlns:p14="http://schemas.microsoft.com/office/powerpoint/2010/main" val="344704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97" y="346364"/>
            <a:ext cx="10188429" cy="1468582"/>
          </a:xfrm>
          <a:ln>
            <a:solidFill>
              <a:schemeClr val="accent1"/>
            </a:solidFill>
          </a:ln>
        </p:spPr>
        <p:txBody>
          <a:bodyPr>
            <a:normAutofit/>
          </a:bodyPr>
          <a:lstStyle/>
          <a:p>
            <a:r>
              <a:rPr lang="en-US" sz="4800" dirty="0" smtClean="0"/>
              <a:t> Step 3: Put the pieces together</a:t>
            </a:r>
            <a:endParaRPr lang="en-US" sz="4800" dirty="0"/>
          </a:p>
        </p:txBody>
      </p:sp>
      <p:sp>
        <p:nvSpPr>
          <p:cNvPr id="3" name="Content Placeholder 2"/>
          <p:cNvSpPr>
            <a:spLocks noGrp="1"/>
          </p:cNvSpPr>
          <p:nvPr>
            <p:ph idx="1"/>
          </p:nvPr>
        </p:nvSpPr>
        <p:spPr>
          <a:xfrm>
            <a:off x="484909" y="1950720"/>
            <a:ext cx="11222182" cy="4559807"/>
          </a:xfrm>
        </p:spPr>
        <p:txBody>
          <a:bodyPr>
            <a:normAutofit fontScale="92500"/>
          </a:bodyPr>
          <a:lstStyle/>
          <a:p>
            <a:pPr marL="0" indent="0">
              <a:buNone/>
            </a:pPr>
            <a:r>
              <a:rPr lang="en-US" dirty="0"/>
              <a:t>To fully understand the extent to which the American Revolution fundamentally changed American society, </a:t>
            </a:r>
            <a:r>
              <a:rPr lang="en-US" u="sng" dirty="0"/>
              <a:t>one must consider the broader historical context </a:t>
            </a:r>
            <a:r>
              <a:rPr lang="en-US" dirty="0"/>
              <a:t>that led to the war.  For almost 160 years following the founding of Jamestown, most British North American colonists were quite happy to be British, obeyed British law, practiced religious freedom they could not find in England, and enjoyed a great deal of autonomy under the policy of Salutary Neglect.   That friendly relationship changed however after the French and Indian war</a:t>
            </a:r>
            <a:r>
              <a:rPr lang="en-US" dirty="0" smtClean="0"/>
              <a:t>.</a:t>
            </a:r>
          </a:p>
          <a:p>
            <a:pPr marL="0" indent="0">
              <a:buNone/>
            </a:pPr>
            <a:r>
              <a:rPr lang="en-US" dirty="0" smtClean="0"/>
              <a:t>The </a:t>
            </a:r>
            <a:r>
              <a:rPr lang="en-US" dirty="0"/>
              <a:t>French and Indian War was the turning point that led to the American Revolution which changed American society to </a:t>
            </a:r>
            <a:r>
              <a:rPr lang="en-US" dirty="0" smtClean="0"/>
              <a:t>a </a:t>
            </a:r>
            <a:r>
              <a:rPr lang="en-US" u="sng" dirty="0" smtClean="0"/>
              <a:t>significant extent</a:t>
            </a:r>
            <a:r>
              <a:rPr lang="en-US" dirty="0" smtClean="0"/>
              <a:t>, </a:t>
            </a:r>
            <a:r>
              <a:rPr lang="en-US" dirty="0"/>
              <a:t>because in less than twenty years America had totally severed it ties with England politically, economically, and socially. </a:t>
            </a:r>
            <a:r>
              <a:rPr lang="en-US" u="sng" dirty="0"/>
              <a:t>Politically, the war established a new nation founded on Republican values that would be an example of freedom and democracy for the world to follow.  Socially, the American Revolution created a new society free from aristocracy.  Economically the colonies threw off the yoke of British mercantilism to create a truly independent American economy</a:t>
            </a:r>
            <a:r>
              <a:rPr lang="en-US" dirty="0" smtClean="0"/>
              <a:t>. </a:t>
            </a:r>
            <a:r>
              <a:rPr lang="en-US" dirty="0"/>
              <a:t>The American Revolution was far from perfect, but it promised hope for the future that one day all in America would find equality and freedom </a:t>
            </a:r>
            <a:r>
              <a:rPr lang="en-US" dirty="0" smtClean="0"/>
              <a:t>too.</a:t>
            </a:r>
            <a:endParaRPr lang="en-US" dirty="0"/>
          </a:p>
        </p:txBody>
      </p:sp>
    </p:spTree>
    <p:extLst>
      <p:ext uri="{BB962C8B-B14F-4D97-AF65-F5344CB8AC3E}">
        <p14:creationId xmlns:p14="http://schemas.microsoft.com/office/powerpoint/2010/main" val="112587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6921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97" y="346364"/>
            <a:ext cx="10188429" cy="1468582"/>
          </a:xfrm>
          <a:ln>
            <a:solidFill>
              <a:schemeClr val="accent1"/>
            </a:solidFill>
          </a:ln>
        </p:spPr>
        <p:txBody>
          <a:bodyPr>
            <a:normAutofit fontScale="90000"/>
          </a:bodyPr>
          <a:lstStyle/>
          <a:p>
            <a:r>
              <a:rPr lang="en-US" sz="4800" dirty="0" smtClean="0"/>
              <a:t> Step 1: Copy your thesis topics (Basic)</a:t>
            </a:r>
            <a:endParaRPr lang="en-US" sz="4800" dirty="0"/>
          </a:p>
        </p:txBody>
      </p:sp>
      <p:sp>
        <p:nvSpPr>
          <p:cNvPr id="3" name="Content Placeholder 2"/>
          <p:cNvSpPr>
            <a:spLocks noGrp="1"/>
          </p:cNvSpPr>
          <p:nvPr>
            <p:ph idx="1"/>
          </p:nvPr>
        </p:nvSpPr>
        <p:spPr>
          <a:xfrm>
            <a:off x="484909" y="2105891"/>
            <a:ext cx="11222182" cy="4239491"/>
          </a:xfrm>
        </p:spPr>
        <p:txBody>
          <a:bodyPr>
            <a:noAutofit/>
          </a:bodyPr>
          <a:lstStyle/>
          <a:p>
            <a:pPr marL="0" indent="0">
              <a:buNone/>
            </a:pPr>
            <a:r>
              <a:rPr lang="en-US" sz="2500" dirty="0" smtClean="0"/>
              <a:t>Look at the three specific topics you used in your thesis.  Copy/Cut/Paste the topic into the beginning of each body paragraph</a:t>
            </a:r>
            <a:r>
              <a:rPr lang="en-US" sz="2500" dirty="0"/>
              <a:t>. For now don’t worry about your structure being robotic or formulaic because you copied your blueprint from your intro into your topic sentences.  Readers tend to read VERY fast and they will see that you are following your thesis easier. </a:t>
            </a:r>
            <a:endParaRPr lang="en-US" sz="2500" dirty="0" smtClean="0"/>
          </a:p>
          <a:p>
            <a:pPr marL="0" indent="0">
              <a:buNone/>
            </a:pPr>
            <a:r>
              <a:rPr lang="en-US" sz="2500" dirty="0" smtClean="0">
                <a:solidFill>
                  <a:schemeClr val="accent1"/>
                </a:solidFill>
              </a:rPr>
              <a:t>Politically</a:t>
            </a:r>
            <a:r>
              <a:rPr lang="en-US" sz="2500" dirty="0">
                <a:solidFill>
                  <a:schemeClr val="accent1"/>
                </a:solidFill>
              </a:rPr>
              <a:t>, the war established a new nation founded on Republican values that would be an example of freedom and democracy for the world to follow. </a:t>
            </a:r>
            <a:r>
              <a:rPr lang="en-US" sz="2500" dirty="0"/>
              <a:t> </a:t>
            </a:r>
            <a:r>
              <a:rPr lang="en-US" sz="2500" dirty="0">
                <a:solidFill>
                  <a:schemeClr val="accent3"/>
                </a:solidFill>
              </a:rPr>
              <a:t>Socially, the American Revolution created a new society free from aristocracy. </a:t>
            </a:r>
            <a:r>
              <a:rPr lang="en-US" sz="2500" dirty="0"/>
              <a:t> </a:t>
            </a:r>
            <a:r>
              <a:rPr lang="en-US" sz="2500" dirty="0">
                <a:solidFill>
                  <a:schemeClr val="accent6">
                    <a:lumMod val="60000"/>
                    <a:lumOff val="40000"/>
                  </a:schemeClr>
                </a:solidFill>
              </a:rPr>
              <a:t>Economically the colonies threw off the yoke of British mercantilism to create a truly independent American economy</a:t>
            </a:r>
            <a:r>
              <a:rPr lang="en-US" sz="2500" dirty="0" smtClean="0">
                <a:solidFill>
                  <a:schemeClr val="accent6">
                    <a:lumMod val="60000"/>
                    <a:lumOff val="40000"/>
                  </a:schemeClr>
                </a:solidFill>
              </a:rPr>
              <a:t>.</a:t>
            </a:r>
          </a:p>
        </p:txBody>
      </p:sp>
      <p:pic>
        <p:nvPicPr>
          <p:cNvPr id="1026" name="Picture 2" descr="Image result for copy cut paste"/>
          <p:cNvPicPr>
            <a:picLocks noChangeAspect="1" noChangeArrowheads="1"/>
          </p:cNvPicPr>
          <p:nvPr/>
        </p:nvPicPr>
        <p:blipFill rotWithShape="1">
          <a:blip r:embed="rId2">
            <a:extLst>
              <a:ext uri="{28A0092B-C50C-407E-A947-70E740481C1C}">
                <a14:useLocalDpi xmlns:a14="http://schemas.microsoft.com/office/drawing/2010/main" val="0"/>
              </a:ext>
            </a:extLst>
          </a:blip>
          <a:srcRect t="25965" b="22835"/>
          <a:stretch/>
        </p:blipFill>
        <p:spPr bwMode="auto">
          <a:xfrm>
            <a:off x="9636222" y="1080655"/>
            <a:ext cx="2393652" cy="1176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56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408" y="414528"/>
            <a:ext cx="11045952" cy="1389888"/>
          </a:xfrm>
          <a:ln>
            <a:solidFill>
              <a:schemeClr val="accent1"/>
            </a:solidFill>
          </a:ln>
        </p:spPr>
        <p:txBody>
          <a:bodyPr>
            <a:normAutofit/>
          </a:bodyPr>
          <a:lstStyle/>
          <a:p>
            <a:r>
              <a:rPr lang="en-US" sz="4000" dirty="0" smtClean="0"/>
              <a:t>Step 1: Copy Your Thesis Topics (Advanced)</a:t>
            </a:r>
            <a:endParaRPr lang="en-US" sz="4000" dirty="0"/>
          </a:p>
        </p:txBody>
      </p:sp>
      <p:sp>
        <p:nvSpPr>
          <p:cNvPr id="3" name="Content Placeholder 2"/>
          <p:cNvSpPr>
            <a:spLocks noGrp="1"/>
          </p:cNvSpPr>
          <p:nvPr>
            <p:ph idx="1"/>
          </p:nvPr>
        </p:nvSpPr>
        <p:spPr>
          <a:xfrm>
            <a:off x="316992" y="1938528"/>
            <a:ext cx="11582400" cy="4620768"/>
          </a:xfrm>
        </p:spPr>
        <p:txBody>
          <a:bodyPr>
            <a:noAutofit/>
          </a:bodyPr>
          <a:lstStyle/>
          <a:p>
            <a:pPr marL="0" indent="0">
              <a:buNone/>
            </a:pPr>
            <a:r>
              <a:rPr lang="en-US" sz="2600" dirty="0" smtClean="0"/>
              <a:t>If the robotic/formulaic method </a:t>
            </a:r>
            <a:r>
              <a:rPr lang="en-US" sz="2600" dirty="0"/>
              <a:t>bothers you, try this simple </a:t>
            </a:r>
            <a:r>
              <a:rPr lang="en-US" sz="2600" dirty="0" smtClean="0"/>
              <a:t>trick: flip </a:t>
            </a:r>
            <a:r>
              <a:rPr lang="en-US" sz="2600" dirty="0"/>
              <a:t>your fragments.  </a:t>
            </a:r>
            <a:endParaRPr lang="en-US" sz="2600" dirty="0" smtClean="0"/>
          </a:p>
          <a:p>
            <a:pPr marL="0" indent="0">
              <a:buNone/>
            </a:pPr>
            <a:r>
              <a:rPr lang="en-US" sz="2600" b="1" u="sng" dirty="0" smtClean="0"/>
              <a:t>Robotic: </a:t>
            </a:r>
            <a:endParaRPr lang="en-US" sz="2600" b="1" u="sng" dirty="0"/>
          </a:p>
          <a:p>
            <a:pPr marL="0" indent="0">
              <a:buNone/>
            </a:pPr>
            <a:r>
              <a:rPr lang="en-US" sz="2600" b="1" dirty="0" smtClean="0">
                <a:solidFill>
                  <a:schemeClr val="accent1"/>
                </a:solidFill>
              </a:rPr>
              <a:t>P1: </a:t>
            </a:r>
            <a:r>
              <a:rPr lang="en-US" sz="2600" dirty="0"/>
              <a:t>Politically, the war established a new nation founded on Republican Values that would be an example of freedom and democracy for the world to follow.    </a:t>
            </a:r>
            <a:endParaRPr lang="en-US" sz="2600" dirty="0" smtClean="0"/>
          </a:p>
          <a:p>
            <a:pPr marL="0" indent="0">
              <a:buNone/>
            </a:pPr>
            <a:r>
              <a:rPr lang="en-US" sz="2600" b="1" u="sng" dirty="0" smtClean="0"/>
              <a:t>Flip </a:t>
            </a:r>
            <a:r>
              <a:rPr lang="en-US" sz="2600" b="1" u="sng" dirty="0"/>
              <a:t>the Frags:</a:t>
            </a:r>
          </a:p>
          <a:p>
            <a:pPr marL="0" indent="0">
              <a:buNone/>
            </a:pPr>
            <a:r>
              <a:rPr lang="en-US" sz="2600" b="1" dirty="0" smtClean="0">
                <a:solidFill>
                  <a:schemeClr val="accent1"/>
                </a:solidFill>
              </a:rPr>
              <a:t>P1: </a:t>
            </a:r>
            <a:r>
              <a:rPr lang="en-US" sz="2600" dirty="0" smtClean="0"/>
              <a:t>The </a:t>
            </a:r>
            <a:r>
              <a:rPr lang="en-US" sz="2600" dirty="0"/>
              <a:t>Republican values of freedom and democracy that the American Revolution established represented radical political change not only for America, but for the rest of the world</a:t>
            </a:r>
            <a:r>
              <a:rPr lang="en-US" sz="2600" dirty="0" smtClean="0"/>
              <a:t>.</a:t>
            </a:r>
            <a:endParaRPr lang="en-US" sz="2600" dirty="0"/>
          </a:p>
        </p:txBody>
      </p:sp>
    </p:spTree>
    <p:extLst>
      <p:ext uri="{BB962C8B-B14F-4D97-AF65-F5344CB8AC3E}">
        <p14:creationId xmlns:p14="http://schemas.microsoft.com/office/powerpoint/2010/main" val="136977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48" y="377952"/>
            <a:ext cx="11265408" cy="1499616"/>
          </a:xfrm>
          <a:ln>
            <a:solidFill>
              <a:schemeClr val="accent1"/>
            </a:solidFill>
          </a:ln>
        </p:spPr>
        <p:txBody>
          <a:bodyPr>
            <a:normAutofit/>
          </a:bodyPr>
          <a:lstStyle/>
          <a:p>
            <a:r>
              <a:rPr lang="en-US" sz="3600" dirty="0"/>
              <a:t> Step 1: Copy your thesis topics (Basic)</a:t>
            </a:r>
            <a:endParaRPr lang="en-US" sz="3400" dirty="0"/>
          </a:p>
        </p:txBody>
      </p:sp>
      <p:sp>
        <p:nvSpPr>
          <p:cNvPr id="3" name="Content Placeholder 2"/>
          <p:cNvSpPr>
            <a:spLocks noGrp="1"/>
          </p:cNvSpPr>
          <p:nvPr>
            <p:ph idx="1"/>
          </p:nvPr>
        </p:nvSpPr>
        <p:spPr>
          <a:xfrm>
            <a:off x="658368" y="2036064"/>
            <a:ext cx="10911840" cy="4291583"/>
          </a:xfrm>
        </p:spPr>
        <p:txBody>
          <a:bodyPr>
            <a:noAutofit/>
          </a:bodyPr>
          <a:lstStyle/>
          <a:p>
            <a:r>
              <a:rPr lang="en-US" sz="2300" b="1" dirty="0" smtClean="0"/>
              <a:t>P1</a:t>
            </a:r>
            <a:r>
              <a:rPr lang="en-US" sz="2300" b="1" dirty="0"/>
              <a:t>: </a:t>
            </a:r>
            <a:r>
              <a:rPr lang="en-US" sz="2300" dirty="0"/>
              <a:t> </a:t>
            </a:r>
            <a:r>
              <a:rPr lang="en-US" sz="2300" dirty="0">
                <a:solidFill>
                  <a:schemeClr val="accent1"/>
                </a:solidFill>
              </a:rPr>
              <a:t>Politically, the war established a new nation founded on Republican Values that would be an example of freedom and democracy for the world to follow.</a:t>
            </a:r>
          </a:p>
          <a:p>
            <a:pPr lvl="1" fontAlgn="base"/>
            <a:r>
              <a:rPr lang="en-US" sz="2000" dirty="0"/>
              <a:t>Now you need enough facts and analysis to build a paragraph all about what the TS requires.</a:t>
            </a:r>
          </a:p>
          <a:p>
            <a:r>
              <a:rPr lang="en-US" sz="2300" b="1" dirty="0" smtClean="0"/>
              <a:t>P2: </a:t>
            </a:r>
            <a:r>
              <a:rPr lang="en-US" sz="2300" dirty="0"/>
              <a:t> </a:t>
            </a:r>
            <a:r>
              <a:rPr lang="en-US" sz="2300" dirty="0">
                <a:solidFill>
                  <a:schemeClr val="accent3"/>
                </a:solidFill>
              </a:rPr>
              <a:t>Socially, the American Revolution created a new society free from Aristocracy. </a:t>
            </a:r>
          </a:p>
          <a:p>
            <a:pPr lvl="1" fontAlgn="base"/>
            <a:r>
              <a:rPr lang="en-US" sz="2000" dirty="0"/>
              <a:t>Lather rinse and repeat with concrete details and analysis that supports your topic sentence.</a:t>
            </a:r>
          </a:p>
          <a:p>
            <a:r>
              <a:rPr lang="en-US" sz="2300" b="1" dirty="0" smtClean="0"/>
              <a:t>P3: </a:t>
            </a:r>
            <a:r>
              <a:rPr lang="en-US" sz="2300" dirty="0"/>
              <a:t> </a:t>
            </a:r>
            <a:r>
              <a:rPr lang="en-US" sz="2300" dirty="0">
                <a:solidFill>
                  <a:schemeClr val="accent6">
                    <a:lumMod val="60000"/>
                    <a:lumOff val="40000"/>
                  </a:schemeClr>
                </a:solidFill>
              </a:rPr>
              <a:t>Economically the colonies threw off the yoke of British mercantilism to create a unique form of independent American capitalism. </a:t>
            </a:r>
          </a:p>
          <a:p>
            <a:pPr lvl="1" fontAlgn="base"/>
            <a:r>
              <a:rPr lang="en-US" sz="2000" dirty="0"/>
              <a:t>Ditto facts and analysis</a:t>
            </a:r>
            <a:r>
              <a:rPr lang="en-US" sz="2000" dirty="0" smtClean="0"/>
              <a:t>.</a:t>
            </a:r>
            <a:endParaRPr lang="en-US" sz="2000" dirty="0"/>
          </a:p>
        </p:txBody>
      </p:sp>
    </p:spTree>
    <p:extLst>
      <p:ext uri="{BB962C8B-B14F-4D97-AF65-F5344CB8AC3E}">
        <p14:creationId xmlns:p14="http://schemas.microsoft.com/office/powerpoint/2010/main" val="120996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48" y="377952"/>
            <a:ext cx="11265408" cy="1499616"/>
          </a:xfrm>
          <a:ln>
            <a:solidFill>
              <a:schemeClr val="accent1"/>
            </a:solidFill>
          </a:ln>
        </p:spPr>
        <p:txBody>
          <a:bodyPr>
            <a:normAutofit/>
          </a:bodyPr>
          <a:lstStyle/>
          <a:p>
            <a:r>
              <a:rPr lang="en-US" sz="3400" dirty="0" smtClean="0"/>
              <a:t>Step 2: Add your facts, details, and documents</a:t>
            </a:r>
            <a:endParaRPr lang="en-US" sz="3400" dirty="0"/>
          </a:p>
        </p:txBody>
      </p:sp>
      <p:sp>
        <p:nvSpPr>
          <p:cNvPr id="3" name="Content Placeholder 2"/>
          <p:cNvSpPr>
            <a:spLocks noGrp="1"/>
          </p:cNvSpPr>
          <p:nvPr>
            <p:ph idx="1"/>
          </p:nvPr>
        </p:nvSpPr>
        <p:spPr>
          <a:xfrm>
            <a:off x="658368" y="2036064"/>
            <a:ext cx="10911840" cy="4291583"/>
          </a:xfrm>
        </p:spPr>
        <p:txBody>
          <a:bodyPr>
            <a:noAutofit/>
          </a:bodyPr>
          <a:lstStyle/>
          <a:p>
            <a:r>
              <a:rPr lang="en-US" sz="3200" b="1" dirty="0" smtClean="0"/>
              <a:t>P1</a:t>
            </a:r>
            <a:r>
              <a:rPr lang="en-US" sz="3200" b="1" dirty="0"/>
              <a:t>: </a:t>
            </a:r>
            <a:r>
              <a:rPr lang="en-US" sz="3200" dirty="0"/>
              <a:t> </a:t>
            </a:r>
            <a:r>
              <a:rPr lang="en-US" sz="3200" dirty="0">
                <a:solidFill>
                  <a:schemeClr val="accent1"/>
                </a:solidFill>
              </a:rPr>
              <a:t>Politically, the war established a new nation founded on Republican Values that would be an example of freedom and democracy for the world to follow</a:t>
            </a:r>
            <a:r>
              <a:rPr lang="en-US" sz="3200" dirty="0" smtClean="0">
                <a:solidFill>
                  <a:schemeClr val="accent1"/>
                </a:solidFill>
              </a:rPr>
              <a:t>.</a:t>
            </a:r>
            <a:endParaRPr lang="en-US" sz="3200" dirty="0"/>
          </a:p>
          <a:p>
            <a:r>
              <a:rPr lang="en-US" sz="3200" dirty="0" smtClean="0"/>
              <a:t>E#1:  </a:t>
            </a:r>
            <a:r>
              <a:rPr lang="en-US" sz="3200" b="1" dirty="0">
                <a:effectLst/>
              </a:rPr>
              <a:t>“[SPECIFIC PIECE OF EVIDENCE] </a:t>
            </a:r>
            <a:r>
              <a:rPr lang="en-US" sz="3200" b="1" i="1" dirty="0">
                <a:effectLst/>
              </a:rPr>
              <a:t>demonstrates</a:t>
            </a:r>
            <a:r>
              <a:rPr lang="en-US" sz="3200" b="1" dirty="0">
                <a:effectLst/>
              </a:rPr>
              <a:t> [DOCUMENT or ARGUMENT] </a:t>
            </a:r>
            <a:r>
              <a:rPr lang="en-US" sz="3200" b="1" i="1" dirty="0">
                <a:effectLst/>
              </a:rPr>
              <a:t>by…”</a:t>
            </a:r>
            <a:endParaRPr lang="en-US" sz="3200" dirty="0">
              <a:effectLst/>
            </a:endParaRPr>
          </a:p>
          <a:p>
            <a:r>
              <a:rPr lang="en-US" sz="3200" dirty="0" smtClean="0"/>
              <a:t>E#2:  </a:t>
            </a:r>
            <a:r>
              <a:rPr lang="en-US" sz="3200" dirty="0">
                <a:effectLst/>
              </a:rPr>
              <a:t>:  </a:t>
            </a:r>
            <a:r>
              <a:rPr lang="en-US" sz="3200" b="1" dirty="0">
                <a:effectLst/>
              </a:rPr>
              <a:t>“[DOCUMENT or ARGUMENT] </a:t>
            </a:r>
            <a:r>
              <a:rPr lang="en-US" sz="3200" b="1" i="1" dirty="0">
                <a:effectLst/>
              </a:rPr>
              <a:t>is supported by</a:t>
            </a:r>
            <a:r>
              <a:rPr lang="en-US" sz="3200" b="1" dirty="0">
                <a:effectLst/>
              </a:rPr>
              <a:t> [SPECIFIC PIECE OF EVIDENCE] </a:t>
            </a:r>
            <a:r>
              <a:rPr lang="en-US" sz="3200" b="1" i="1" dirty="0">
                <a:effectLst/>
              </a:rPr>
              <a:t>because</a:t>
            </a:r>
            <a:r>
              <a:rPr lang="en-US" sz="3200" b="1" i="1" dirty="0" smtClean="0">
                <a:effectLst/>
              </a:rPr>
              <a:t>…”</a:t>
            </a:r>
            <a:endParaRPr lang="en-US" sz="3200" dirty="0" smtClean="0"/>
          </a:p>
        </p:txBody>
      </p:sp>
    </p:spTree>
    <p:extLst>
      <p:ext uri="{BB962C8B-B14F-4D97-AF65-F5344CB8AC3E}">
        <p14:creationId xmlns:p14="http://schemas.microsoft.com/office/powerpoint/2010/main" val="219742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48" y="377952"/>
            <a:ext cx="11265408" cy="1499616"/>
          </a:xfrm>
          <a:ln>
            <a:solidFill>
              <a:schemeClr val="accent1"/>
            </a:solidFill>
          </a:ln>
        </p:spPr>
        <p:txBody>
          <a:bodyPr>
            <a:normAutofit/>
          </a:bodyPr>
          <a:lstStyle/>
          <a:p>
            <a:r>
              <a:rPr lang="en-US" sz="3400" dirty="0" smtClean="0"/>
              <a:t>Step 2: Add your facts, details, and documents</a:t>
            </a:r>
            <a:endParaRPr lang="en-US" sz="3400" dirty="0"/>
          </a:p>
        </p:txBody>
      </p:sp>
      <p:sp>
        <p:nvSpPr>
          <p:cNvPr id="3" name="Content Placeholder 2"/>
          <p:cNvSpPr>
            <a:spLocks noGrp="1"/>
          </p:cNvSpPr>
          <p:nvPr>
            <p:ph idx="1"/>
          </p:nvPr>
        </p:nvSpPr>
        <p:spPr>
          <a:xfrm>
            <a:off x="658368" y="2036064"/>
            <a:ext cx="10911840" cy="4291583"/>
          </a:xfrm>
        </p:spPr>
        <p:txBody>
          <a:bodyPr>
            <a:noAutofit/>
          </a:bodyPr>
          <a:lstStyle/>
          <a:p>
            <a:r>
              <a:rPr lang="en-US" sz="3200" b="1" dirty="0" smtClean="0"/>
              <a:t>P1</a:t>
            </a:r>
            <a:r>
              <a:rPr lang="en-US" sz="3200" b="1" dirty="0"/>
              <a:t>: </a:t>
            </a:r>
            <a:r>
              <a:rPr lang="en-US" sz="3200" dirty="0"/>
              <a:t> </a:t>
            </a:r>
            <a:r>
              <a:rPr lang="en-US" sz="3200" dirty="0">
                <a:solidFill>
                  <a:schemeClr val="accent1"/>
                </a:solidFill>
              </a:rPr>
              <a:t>Politically, the war established a new nation founded on Republican Values that would be an example of freedom and democracy for the world to follow</a:t>
            </a:r>
            <a:r>
              <a:rPr lang="en-US" sz="3200" dirty="0" smtClean="0">
                <a:solidFill>
                  <a:schemeClr val="accent1"/>
                </a:solidFill>
              </a:rPr>
              <a:t>.</a:t>
            </a:r>
            <a:endParaRPr lang="en-US" sz="3200" dirty="0"/>
          </a:p>
          <a:p>
            <a:r>
              <a:rPr lang="en-US" sz="3200" dirty="0" smtClean="0"/>
              <a:t>E#1:  </a:t>
            </a:r>
            <a:r>
              <a:rPr lang="en-US" sz="3200" b="1" u="sng" dirty="0" smtClean="0">
                <a:effectLst/>
              </a:rPr>
              <a:t>The Declaration of Independence</a:t>
            </a:r>
            <a:r>
              <a:rPr lang="en-US" sz="3200" b="1" dirty="0" smtClean="0">
                <a:effectLst/>
              </a:rPr>
              <a:t> </a:t>
            </a:r>
            <a:r>
              <a:rPr lang="en-US" sz="3200" i="1" dirty="0" smtClean="0">
                <a:effectLst/>
              </a:rPr>
              <a:t>demonstrates</a:t>
            </a:r>
            <a:r>
              <a:rPr lang="en-US" sz="3200" b="1" dirty="0" smtClean="0">
                <a:effectLst/>
              </a:rPr>
              <a:t> </a:t>
            </a:r>
            <a:r>
              <a:rPr lang="en-US" sz="3200" b="1" u="sng" dirty="0" smtClean="0">
                <a:effectLst/>
              </a:rPr>
              <a:t>the values of the revolution</a:t>
            </a:r>
            <a:r>
              <a:rPr lang="en-US" sz="3200" b="1" dirty="0" smtClean="0">
                <a:effectLst/>
              </a:rPr>
              <a:t> </a:t>
            </a:r>
            <a:r>
              <a:rPr lang="en-US" sz="3200" i="1" dirty="0" smtClean="0">
                <a:effectLst/>
              </a:rPr>
              <a:t>by…</a:t>
            </a:r>
            <a:endParaRPr lang="en-US" sz="3200" dirty="0">
              <a:effectLst/>
            </a:endParaRPr>
          </a:p>
          <a:p>
            <a:r>
              <a:rPr lang="en-US" sz="3200" dirty="0" smtClean="0"/>
              <a:t>E#2:  </a:t>
            </a:r>
            <a:r>
              <a:rPr lang="en-US" sz="3200" dirty="0">
                <a:effectLst/>
              </a:rPr>
              <a:t>:  </a:t>
            </a:r>
            <a:r>
              <a:rPr lang="en-US" sz="3200" b="1" u="sng" dirty="0" smtClean="0">
                <a:effectLst/>
              </a:rPr>
              <a:t>The emergence of republican values post-Revolution</a:t>
            </a:r>
            <a:r>
              <a:rPr lang="en-US" sz="3200" b="1" dirty="0" smtClean="0">
                <a:effectLst/>
              </a:rPr>
              <a:t> </a:t>
            </a:r>
            <a:r>
              <a:rPr lang="en-US" sz="3200" i="1" dirty="0">
                <a:effectLst/>
              </a:rPr>
              <a:t>is supported by</a:t>
            </a:r>
            <a:r>
              <a:rPr lang="en-US" sz="3200" b="1" dirty="0">
                <a:effectLst/>
              </a:rPr>
              <a:t> </a:t>
            </a:r>
            <a:r>
              <a:rPr lang="en-US" sz="3200" b="1" u="sng" dirty="0" smtClean="0">
                <a:effectLst/>
              </a:rPr>
              <a:t>the elimination of property requirements for suffrage</a:t>
            </a:r>
            <a:r>
              <a:rPr lang="en-US" sz="3200" b="1" dirty="0" smtClean="0">
                <a:effectLst/>
              </a:rPr>
              <a:t> </a:t>
            </a:r>
            <a:r>
              <a:rPr lang="en-US" sz="3200" i="1" dirty="0" smtClean="0">
                <a:effectLst/>
              </a:rPr>
              <a:t>because…</a:t>
            </a:r>
            <a:endParaRPr lang="en-US" sz="3200" dirty="0" smtClean="0"/>
          </a:p>
        </p:txBody>
      </p:sp>
    </p:spTree>
    <p:extLst>
      <p:ext uri="{BB962C8B-B14F-4D97-AF65-F5344CB8AC3E}">
        <p14:creationId xmlns:p14="http://schemas.microsoft.com/office/powerpoint/2010/main" val="76571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48" y="377952"/>
            <a:ext cx="11265408" cy="1499616"/>
          </a:xfrm>
          <a:ln>
            <a:solidFill>
              <a:schemeClr val="accent1"/>
            </a:solidFill>
          </a:ln>
        </p:spPr>
        <p:txBody>
          <a:bodyPr>
            <a:normAutofit/>
          </a:bodyPr>
          <a:lstStyle/>
          <a:p>
            <a:r>
              <a:rPr lang="en-US" sz="3400" dirty="0" smtClean="0"/>
              <a:t>Step 3: Connect Evidence and provide significance</a:t>
            </a:r>
            <a:endParaRPr lang="en-US" sz="3400" dirty="0"/>
          </a:p>
        </p:txBody>
      </p:sp>
      <p:sp>
        <p:nvSpPr>
          <p:cNvPr id="3" name="Content Placeholder 2"/>
          <p:cNvSpPr>
            <a:spLocks noGrp="1"/>
          </p:cNvSpPr>
          <p:nvPr>
            <p:ph idx="1"/>
          </p:nvPr>
        </p:nvSpPr>
        <p:spPr>
          <a:xfrm>
            <a:off x="658368" y="2036064"/>
            <a:ext cx="10911840" cy="4291583"/>
          </a:xfrm>
        </p:spPr>
        <p:txBody>
          <a:bodyPr>
            <a:noAutofit/>
          </a:bodyPr>
          <a:lstStyle/>
          <a:p>
            <a:r>
              <a:rPr lang="en-US" sz="2400" b="1" dirty="0" smtClean="0"/>
              <a:t>P1</a:t>
            </a:r>
            <a:r>
              <a:rPr lang="en-US" sz="2400" b="1" dirty="0"/>
              <a:t>: </a:t>
            </a:r>
            <a:r>
              <a:rPr lang="en-US" sz="2400" dirty="0"/>
              <a:t> </a:t>
            </a:r>
            <a:r>
              <a:rPr lang="en-US" sz="2400" dirty="0">
                <a:solidFill>
                  <a:schemeClr val="accent1"/>
                </a:solidFill>
              </a:rPr>
              <a:t>Politically, the war established a new nation founded on Republican Values that would be an example of freedom and democracy for the world to follow</a:t>
            </a:r>
            <a:r>
              <a:rPr lang="en-US" sz="2400" dirty="0" smtClean="0">
                <a:solidFill>
                  <a:schemeClr val="accent1"/>
                </a:solidFill>
              </a:rPr>
              <a:t>.</a:t>
            </a:r>
            <a:endParaRPr lang="en-US" sz="2400" dirty="0"/>
          </a:p>
          <a:p>
            <a:r>
              <a:rPr lang="en-US" sz="2400" dirty="0" smtClean="0"/>
              <a:t>E#1:  </a:t>
            </a:r>
            <a:r>
              <a:rPr lang="en-US" sz="2400" u="sng" dirty="0" smtClean="0">
                <a:effectLst/>
              </a:rPr>
              <a:t>The Declaration of Independence</a:t>
            </a:r>
            <a:r>
              <a:rPr lang="en-US" sz="2400" dirty="0" smtClean="0">
                <a:effectLst/>
              </a:rPr>
              <a:t> </a:t>
            </a:r>
            <a:r>
              <a:rPr lang="en-US" sz="2400" i="1" dirty="0" smtClean="0">
                <a:effectLst/>
              </a:rPr>
              <a:t>demonstrates</a:t>
            </a:r>
            <a:r>
              <a:rPr lang="en-US" sz="2400" dirty="0" smtClean="0">
                <a:effectLst/>
              </a:rPr>
              <a:t> </a:t>
            </a:r>
            <a:r>
              <a:rPr lang="en-US" sz="2400" u="sng" dirty="0" smtClean="0">
                <a:effectLst/>
              </a:rPr>
              <a:t>the values of the revolution</a:t>
            </a:r>
            <a:r>
              <a:rPr lang="en-US" sz="2400" dirty="0" smtClean="0">
                <a:effectLst/>
              </a:rPr>
              <a:t> </a:t>
            </a:r>
            <a:r>
              <a:rPr lang="en-US" sz="2400" i="1" dirty="0" smtClean="0">
                <a:effectLst/>
              </a:rPr>
              <a:t>by </a:t>
            </a:r>
            <a:r>
              <a:rPr lang="en-US" sz="2400" dirty="0" smtClean="0">
                <a:effectLst/>
              </a:rPr>
              <a:t>inspiring many Northern states to abolish slavery within their state constitutions.  The establishment of the belief that “all men are created equal” meant that freedom could not be denied to thousands of Americans simply based on race. </a:t>
            </a:r>
            <a:r>
              <a:rPr lang="en-US" sz="2400" b="1" u="sng" dirty="0" smtClean="0">
                <a:effectLst/>
              </a:rPr>
              <a:t>This development illustrates the significant impact the American Revolution had the protection of natural rights for all Americans.</a:t>
            </a:r>
            <a:endParaRPr lang="en-US" sz="2400" dirty="0">
              <a:effectLst/>
            </a:endParaRPr>
          </a:p>
        </p:txBody>
      </p:sp>
    </p:spTree>
    <p:extLst>
      <p:ext uri="{BB962C8B-B14F-4D97-AF65-F5344CB8AC3E}">
        <p14:creationId xmlns:p14="http://schemas.microsoft.com/office/powerpoint/2010/main" val="295449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584" y="159292"/>
            <a:ext cx="11265408" cy="1132795"/>
          </a:xfrm>
          <a:ln>
            <a:solidFill>
              <a:schemeClr val="accent1"/>
            </a:solidFill>
          </a:ln>
        </p:spPr>
        <p:txBody>
          <a:bodyPr>
            <a:normAutofit/>
          </a:bodyPr>
          <a:lstStyle/>
          <a:p>
            <a:r>
              <a:rPr lang="en-US" sz="3400" dirty="0" smtClean="0"/>
              <a:t>Step 4: Put it all Together</a:t>
            </a:r>
            <a:endParaRPr lang="en-US" sz="3400" dirty="0"/>
          </a:p>
        </p:txBody>
      </p:sp>
      <p:sp>
        <p:nvSpPr>
          <p:cNvPr id="3" name="Content Placeholder 2"/>
          <p:cNvSpPr>
            <a:spLocks noGrp="1"/>
          </p:cNvSpPr>
          <p:nvPr>
            <p:ph idx="1"/>
          </p:nvPr>
        </p:nvSpPr>
        <p:spPr>
          <a:xfrm>
            <a:off x="238539" y="1470991"/>
            <a:ext cx="11688418" cy="5068957"/>
          </a:xfrm>
        </p:spPr>
        <p:txBody>
          <a:bodyPr>
            <a:noAutofit/>
          </a:bodyPr>
          <a:lstStyle/>
          <a:p>
            <a:pPr marL="0" indent="0">
              <a:buNone/>
            </a:pPr>
            <a:r>
              <a:rPr lang="en-US" sz="2200" dirty="0" smtClean="0">
                <a:solidFill>
                  <a:schemeClr val="accent1"/>
                </a:solidFill>
              </a:rPr>
              <a:t>Politically</a:t>
            </a:r>
            <a:r>
              <a:rPr lang="en-US" sz="2200" dirty="0">
                <a:solidFill>
                  <a:schemeClr val="accent1"/>
                </a:solidFill>
              </a:rPr>
              <a:t>, the war established a new nation founded on Republican Values that would be an example of freedom and democracy for the world to </a:t>
            </a:r>
            <a:r>
              <a:rPr lang="en-US" sz="2200" dirty="0" smtClean="0">
                <a:solidFill>
                  <a:schemeClr val="accent1"/>
                </a:solidFill>
              </a:rPr>
              <a:t>follow.  </a:t>
            </a:r>
            <a:r>
              <a:rPr lang="en-US" sz="2200" u="sng" dirty="0" smtClean="0">
                <a:effectLst/>
              </a:rPr>
              <a:t>The Declaration of Independence</a:t>
            </a:r>
            <a:r>
              <a:rPr lang="en-US" sz="2200" dirty="0" smtClean="0">
                <a:effectLst/>
              </a:rPr>
              <a:t> </a:t>
            </a:r>
            <a:r>
              <a:rPr lang="en-US" sz="2200" i="1" dirty="0" smtClean="0">
                <a:effectLst/>
              </a:rPr>
              <a:t>demonstrates</a:t>
            </a:r>
            <a:r>
              <a:rPr lang="en-US" sz="2200" dirty="0" smtClean="0">
                <a:effectLst/>
              </a:rPr>
              <a:t> </a:t>
            </a:r>
            <a:r>
              <a:rPr lang="en-US" sz="2200" u="sng" dirty="0" smtClean="0">
                <a:effectLst/>
              </a:rPr>
              <a:t>the values of the revolution</a:t>
            </a:r>
            <a:r>
              <a:rPr lang="en-US" sz="2200" dirty="0" smtClean="0">
                <a:effectLst/>
              </a:rPr>
              <a:t> </a:t>
            </a:r>
            <a:r>
              <a:rPr lang="en-US" sz="2200" i="1" dirty="0" smtClean="0">
                <a:effectLst/>
              </a:rPr>
              <a:t>by </a:t>
            </a:r>
            <a:r>
              <a:rPr lang="en-US" sz="2200" dirty="0" smtClean="0">
                <a:effectLst/>
              </a:rPr>
              <a:t>inspiring many Northern states to abolish slavery within their state constitutions.  The establishment of the belief that “all men are created equal” meant that freedom could not be denied to thousands of Americans simply based on race. </a:t>
            </a:r>
            <a:r>
              <a:rPr lang="en-US" sz="2200" b="1" u="sng" dirty="0" smtClean="0">
                <a:effectLst/>
              </a:rPr>
              <a:t>This development illustrates the significant impact the American Revolution had the protection of natural rights for all Americans.</a:t>
            </a:r>
            <a:r>
              <a:rPr lang="en-US" sz="2200" b="1" dirty="0" smtClean="0">
                <a:effectLst/>
              </a:rPr>
              <a:t> </a:t>
            </a:r>
            <a:r>
              <a:rPr lang="en-US" sz="2200" u="sng" dirty="0">
                <a:effectLst/>
              </a:rPr>
              <a:t>The emergence of republican values post-Revolution</a:t>
            </a:r>
            <a:r>
              <a:rPr lang="en-US" sz="2200" b="1" dirty="0">
                <a:effectLst/>
              </a:rPr>
              <a:t> </a:t>
            </a:r>
            <a:r>
              <a:rPr lang="en-US" sz="2200" i="1" dirty="0">
                <a:effectLst/>
              </a:rPr>
              <a:t>is supported by</a:t>
            </a:r>
            <a:r>
              <a:rPr lang="en-US" sz="2200" b="1" dirty="0">
                <a:effectLst/>
              </a:rPr>
              <a:t> </a:t>
            </a:r>
            <a:r>
              <a:rPr lang="en-US" sz="2200" u="sng" dirty="0">
                <a:effectLst/>
              </a:rPr>
              <a:t>the elimination of property requirements for suffrage</a:t>
            </a:r>
            <a:r>
              <a:rPr lang="en-US" sz="2200" b="1" dirty="0">
                <a:effectLst/>
              </a:rPr>
              <a:t> </a:t>
            </a:r>
            <a:r>
              <a:rPr lang="en-US" sz="2200" i="1" dirty="0" smtClean="0">
                <a:effectLst/>
              </a:rPr>
              <a:t>because </a:t>
            </a:r>
            <a:r>
              <a:rPr lang="en-US" sz="2200" dirty="0" smtClean="0">
                <a:effectLst/>
              </a:rPr>
              <a:t>of the connection to the Revolutionary cry of “No taxation without representation!”  The American colonists could not rightly protest the lack of representation in Parliament without protecting all men’s right to a voice in their own government post-Revolution.  </a:t>
            </a:r>
            <a:r>
              <a:rPr lang="en-US" sz="2200" b="1" u="sng" dirty="0" smtClean="0">
                <a:effectLst/>
              </a:rPr>
              <a:t>This situation reflects the Revolution’s extensive impact on post-war politics, and right of suffrage that is a common theme throughout American history.</a:t>
            </a:r>
            <a:r>
              <a:rPr lang="en-US" sz="2200" b="1" dirty="0" smtClean="0">
                <a:effectLst/>
              </a:rPr>
              <a:t>  </a:t>
            </a:r>
            <a:r>
              <a:rPr lang="en-US" sz="2200" dirty="0" smtClean="0">
                <a:effectLst/>
              </a:rPr>
              <a:t>The equality of men would also play a large part in the changes in American society as a result of the Revolution as well.</a:t>
            </a:r>
            <a:endParaRPr lang="en-US" sz="2200" dirty="0"/>
          </a:p>
        </p:txBody>
      </p:sp>
    </p:spTree>
    <p:extLst>
      <p:ext uri="{BB962C8B-B14F-4D97-AF65-F5344CB8AC3E}">
        <p14:creationId xmlns:p14="http://schemas.microsoft.com/office/powerpoint/2010/main" val="235479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ke a differ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67409" cy="70965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099" y="2609527"/>
            <a:ext cx="12005210" cy="2646878"/>
          </a:xfrm>
          <a:prstGeom prst="rect">
            <a:avLst/>
          </a:prstGeom>
          <a:noFill/>
        </p:spPr>
        <p:txBody>
          <a:bodyPr wrap="none" lIns="91440" tIns="45720" rIns="91440" bIns="45720">
            <a:spAutoFit/>
          </a:bodyPr>
          <a:lstStyle/>
          <a:p>
            <a:pPr algn="ctr"/>
            <a:r>
              <a:rPr lang="en-US" sz="16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auhaus 93" panose="04030905020B02020C02" pitchFamily="82" charset="0"/>
              </a:rPr>
              <a:t>Significance</a:t>
            </a:r>
            <a:endParaRPr lang="en-US" sz="16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auhaus 93" panose="04030905020B02020C02" pitchFamily="82" charset="0"/>
            </a:endParaRPr>
          </a:p>
        </p:txBody>
      </p:sp>
    </p:spTree>
    <p:extLst>
      <p:ext uri="{BB962C8B-B14F-4D97-AF65-F5344CB8AC3E}">
        <p14:creationId xmlns:p14="http://schemas.microsoft.com/office/powerpoint/2010/main" val="425473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normAutofit/>
          </a:bodyPr>
          <a:lstStyle/>
          <a:p>
            <a:r>
              <a:rPr lang="en-US" sz="4800" dirty="0" smtClean="0"/>
              <a:t>Sample Prompt:</a:t>
            </a:r>
            <a:endParaRPr lang="en-US" sz="4800" dirty="0"/>
          </a:p>
        </p:txBody>
      </p:sp>
      <p:sp>
        <p:nvSpPr>
          <p:cNvPr id="3" name="Content Placeholder 2"/>
          <p:cNvSpPr>
            <a:spLocks noGrp="1"/>
          </p:cNvSpPr>
          <p:nvPr>
            <p:ph idx="1"/>
          </p:nvPr>
        </p:nvSpPr>
        <p:spPr/>
        <p:txBody>
          <a:bodyPr>
            <a:normAutofit/>
          </a:bodyPr>
          <a:lstStyle/>
          <a:p>
            <a:pPr marL="0" indent="0">
              <a:buNone/>
            </a:pPr>
            <a:r>
              <a:rPr lang="en-US" sz="3600" dirty="0" smtClean="0">
                <a:effectLst/>
              </a:rPr>
              <a:t>To </a:t>
            </a:r>
            <a:r>
              <a:rPr lang="en-US" sz="3600" dirty="0">
                <a:effectLst/>
              </a:rPr>
              <a:t>what extent did the American Revolution fundamentally change American society?  In your answer, be sure to address the political, social, and economic effects of the Revolution in the period 1775-1800. </a:t>
            </a:r>
          </a:p>
        </p:txBody>
      </p:sp>
    </p:spTree>
    <p:extLst>
      <p:ext uri="{BB962C8B-B14F-4D97-AF65-F5344CB8AC3E}">
        <p14:creationId xmlns:p14="http://schemas.microsoft.com/office/powerpoint/2010/main" val="348600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321" y="377687"/>
            <a:ext cx="11369161" cy="6086965"/>
          </a:xfrm>
        </p:spPr>
        <p:txBody>
          <a:bodyPr>
            <a:noAutofit/>
          </a:bodyPr>
          <a:lstStyle/>
          <a:p>
            <a:pPr marL="0" indent="0">
              <a:buNone/>
            </a:pPr>
            <a:r>
              <a:rPr lang="en-US" sz="3600" dirty="0" smtClean="0"/>
              <a:t>For this section you need to refer to the prompt and what you have already written in your essay.  You have three strong (and relatively easy) methods to address significance beyond the prompt:</a:t>
            </a:r>
          </a:p>
          <a:p>
            <a:r>
              <a:rPr lang="en-US" sz="3200" dirty="0" smtClean="0">
                <a:effectLst/>
              </a:rPr>
              <a:t>Expand the argument or topic with additional </a:t>
            </a:r>
            <a:r>
              <a:rPr lang="en-US" sz="3200" dirty="0">
                <a:effectLst/>
              </a:rPr>
              <a:t>outside evidence </a:t>
            </a:r>
            <a:endParaRPr lang="en-US" sz="3200" dirty="0" smtClean="0">
              <a:effectLst/>
            </a:endParaRPr>
          </a:p>
          <a:p>
            <a:r>
              <a:rPr lang="en-US" sz="3200" dirty="0" smtClean="0">
                <a:effectLst/>
              </a:rPr>
              <a:t>Extension to another group/place/era</a:t>
            </a:r>
          </a:p>
          <a:p>
            <a:r>
              <a:rPr lang="en-US" sz="3200" dirty="0" smtClean="0">
                <a:effectLst/>
              </a:rPr>
              <a:t>Address an element </a:t>
            </a:r>
            <a:r>
              <a:rPr lang="en-US" sz="3200" b="1" u="sng" dirty="0">
                <a:effectLst/>
              </a:rPr>
              <a:t>NOT</a:t>
            </a:r>
            <a:r>
              <a:rPr lang="en-US" sz="3200" b="1" dirty="0">
                <a:effectLst/>
              </a:rPr>
              <a:t> </a:t>
            </a:r>
            <a:r>
              <a:rPr lang="en-US" sz="3200" dirty="0">
                <a:effectLst/>
              </a:rPr>
              <a:t>from prompt (cause/effect, similarity/difference, continuity/change</a:t>
            </a:r>
            <a:r>
              <a:rPr lang="en-US" sz="3200" dirty="0" smtClean="0">
                <a:effectLst/>
              </a:rPr>
              <a:t>)</a:t>
            </a:r>
            <a:endParaRPr lang="en-US" sz="3600" dirty="0">
              <a:effectLst/>
            </a:endParaRPr>
          </a:p>
        </p:txBody>
      </p:sp>
    </p:spTree>
    <p:extLst>
      <p:ext uri="{BB962C8B-B14F-4D97-AF65-F5344CB8AC3E}">
        <p14:creationId xmlns:p14="http://schemas.microsoft.com/office/powerpoint/2010/main" val="137222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793" y="346364"/>
            <a:ext cx="10268414" cy="1468582"/>
          </a:xfrm>
          <a:ln>
            <a:solidFill>
              <a:schemeClr val="accent1"/>
            </a:solidFill>
          </a:ln>
        </p:spPr>
        <p:txBody>
          <a:bodyPr>
            <a:normAutofit fontScale="90000"/>
          </a:bodyPr>
          <a:lstStyle/>
          <a:p>
            <a:r>
              <a:rPr lang="en-US" sz="4800" dirty="0" smtClean="0"/>
              <a:t> Step 1: What’s the best fit? What’s easiest?</a:t>
            </a:r>
            <a:endParaRPr lang="en-US" sz="4800" dirty="0"/>
          </a:p>
        </p:txBody>
      </p:sp>
      <p:sp>
        <p:nvSpPr>
          <p:cNvPr id="3" name="Content Placeholder 2"/>
          <p:cNvSpPr>
            <a:spLocks noGrp="1"/>
          </p:cNvSpPr>
          <p:nvPr>
            <p:ph idx="1"/>
          </p:nvPr>
        </p:nvSpPr>
        <p:spPr>
          <a:xfrm>
            <a:off x="484909" y="2105891"/>
            <a:ext cx="11222182" cy="4239491"/>
          </a:xfrm>
        </p:spPr>
        <p:txBody>
          <a:bodyPr>
            <a:noAutofit/>
          </a:bodyPr>
          <a:lstStyle/>
          <a:p>
            <a:pPr marL="0" indent="0">
              <a:spcAft>
                <a:spcPts val="1200"/>
              </a:spcAft>
              <a:buNone/>
            </a:pPr>
            <a:r>
              <a:rPr lang="en-US" sz="2400" b="1" dirty="0" smtClean="0"/>
              <a:t>PROMPT: </a:t>
            </a:r>
            <a:r>
              <a:rPr lang="en-US" sz="2400" dirty="0">
                <a:effectLst/>
              </a:rPr>
              <a:t>To what extent did the American Revolution fundamentally change American society?  In your answer, be sure to address the political, social, and economic </a:t>
            </a:r>
            <a:r>
              <a:rPr lang="en-US" sz="2400" b="1" u="sng" dirty="0">
                <a:solidFill>
                  <a:schemeClr val="accent1"/>
                </a:solidFill>
                <a:effectLst/>
              </a:rPr>
              <a:t>effects</a:t>
            </a:r>
            <a:r>
              <a:rPr lang="en-US" sz="2400" dirty="0">
                <a:effectLst/>
              </a:rPr>
              <a:t> of the Revolution in the period 1775-1800. </a:t>
            </a:r>
          </a:p>
          <a:p>
            <a:r>
              <a:rPr lang="en-US" dirty="0" smtClean="0">
                <a:effectLst/>
              </a:rPr>
              <a:t>Expand the argument or topic with additional </a:t>
            </a:r>
            <a:r>
              <a:rPr lang="en-US" dirty="0">
                <a:effectLst/>
              </a:rPr>
              <a:t>outside </a:t>
            </a:r>
            <a:r>
              <a:rPr lang="en-US" dirty="0" smtClean="0">
                <a:effectLst/>
              </a:rPr>
              <a:t>evidence: </a:t>
            </a:r>
            <a:r>
              <a:rPr lang="en-US" dirty="0" smtClean="0">
                <a:solidFill>
                  <a:schemeClr val="accent1"/>
                </a:solidFill>
                <a:effectLst/>
              </a:rPr>
              <a:t>Doable if you have extensive knowledge of the era that didn’t fit nicely into the three categories you addressed in your thesis (e.g. religion, gender, geography)</a:t>
            </a:r>
            <a:endParaRPr lang="en-US" dirty="0" smtClean="0">
              <a:effectLst/>
            </a:endParaRPr>
          </a:p>
          <a:p>
            <a:r>
              <a:rPr lang="en-US" dirty="0">
                <a:effectLst/>
              </a:rPr>
              <a:t>Extension to another </a:t>
            </a:r>
            <a:r>
              <a:rPr lang="en-US" dirty="0" smtClean="0">
                <a:effectLst/>
              </a:rPr>
              <a:t>group/place/era: </a:t>
            </a:r>
            <a:r>
              <a:rPr lang="en-US" dirty="0" smtClean="0">
                <a:solidFill>
                  <a:schemeClr val="accent1"/>
                </a:solidFill>
                <a:effectLst/>
              </a:rPr>
              <a:t>Could connect to another war that significantly changed American society in similar ways (e.g. Civil War resulted in the 15</a:t>
            </a:r>
            <a:r>
              <a:rPr lang="en-US" baseline="30000" dirty="0" smtClean="0">
                <a:solidFill>
                  <a:schemeClr val="accent1"/>
                </a:solidFill>
                <a:effectLst/>
              </a:rPr>
              <a:t>th</a:t>
            </a:r>
            <a:r>
              <a:rPr lang="en-US" dirty="0" smtClean="0">
                <a:solidFill>
                  <a:schemeClr val="accent1"/>
                </a:solidFill>
                <a:effectLst/>
              </a:rPr>
              <a:t> Amendment that granted suffrage to all men, regardless of race)</a:t>
            </a:r>
            <a:endParaRPr lang="en-US" dirty="0">
              <a:effectLst/>
            </a:endParaRPr>
          </a:p>
          <a:p>
            <a:r>
              <a:rPr lang="en-US" dirty="0" smtClean="0">
                <a:effectLst/>
              </a:rPr>
              <a:t>Address an element </a:t>
            </a:r>
            <a:r>
              <a:rPr lang="en-US" b="1" u="sng" dirty="0">
                <a:effectLst/>
              </a:rPr>
              <a:t>NOT</a:t>
            </a:r>
            <a:r>
              <a:rPr lang="en-US" b="1" dirty="0">
                <a:effectLst/>
              </a:rPr>
              <a:t> </a:t>
            </a:r>
            <a:r>
              <a:rPr lang="en-US" dirty="0">
                <a:effectLst/>
              </a:rPr>
              <a:t>from prompt (</a:t>
            </a:r>
            <a:r>
              <a:rPr lang="en-US" b="1" u="sng" dirty="0">
                <a:solidFill>
                  <a:schemeClr val="accent1"/>
                </a:solidFill>
                <a:effectLst/>
              </a:rPr>
              <a:t>cause/effect</a:t>
            </a:r>
            <a:r>
              <a:rPr lang="en-US" dirty="0">
                <a:effectLst/>
              </a:rPr>
              <a:t>, similarity/difference, continuity/change</a:t>
            </a:r>
            <a:r>
              <a:rPr lang="en-US" dirty="0" smtClean="0">
                <a:effectLst/>
              </a:rPr>
              <a:t>):  </a:t>
            </a:r>
            <a:r>
              <a:rPr lang="en-US" dirty="0" smtClean="0">
                <a:solidFill>
                  <a:schemeClr val="accent1"/>
                </a:solidFill>
                <a:effectLst/>
              </a:rPr>
              <a:t>Would have to show that the CAUSES of the revolution also fundamentally changed American society (e.g. Smuggling and salutary neglect had created capitalistic behaviors and beliefs long before the Revolution took place)</a:t>
            </a:r>
            <a:endParaRPr lang="en-US" sz="2400" dirty="0">
              <a:effectLst/>
            </a:endParaRPr>
          </a:p>
        </p:txBody>
      </p:sp>
    </p:spTree>
    <p:extLst>
      <p:ext uri="{BB962C8B-B14F-4D97-AF65-F5344CB8AC3E}">
        <p14:creationId xmlns:p14="http://schemas.microsoft.com/office/powerpoint/2010/main" val="18570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793" y="346364"/>
            <a:ext cx="10268414" cy="1468582"/>
          </a:xfrm>
          <a:ln>
            <a:solidFill>
              <a:schemeClr val="accent1"/>
            </a:solidFill>
          </a:ln>
        </p:spPr>
        <p:txBody>
          <a:bodyPr>
            <a:normAutofit/>
          </a:bodyPr>
          <a:lstStyle/>
          <a:p>
            <a:r>
              <a:rPr lang="en-US" sz="4800" dirty="0" smtClean="0"/>
              <a:t>Example:</a:t>
            </a:r>
            <a:endParaRPr lang="en-US" sz="4800" dirty="0"/>
          </a:p>
        </p:txBody>
      </p:sp>
      <p:sp>
        <p:nvSpPr>
          <p:cNvPr id="3" name="Content Placeholder 2"/>
          <p:cNvSpPr>
            <a:spLocks noGrp="1"/>
          </p:cNvSpPr>
          <p:nvPr>
            <p:ph idx="1"/>
          </p:nvPr>
        </p:nvSpPr>
        <p:spPr>
          <a:xfrm>
            <a:off x="484909" y="2105891"/>
            <a:ext cx="11222182" cy="4239491"/>
          </a:xfrm>
        </p:spPr>
        <p:txBody>
          <a:bodyPr>
            <a:noAutofit/>
          </a:bodyPr>
          <a:lstStyle/>
          <a:p>
            <a:r>
              <a:rPr lang="en-US" sz="2800" dirty="0" smtClean="0">
                <a:effectLst/>
              </a:rPr>
              <a:t>Extension </a:t>
            </a:r>
            <a:r>
              <a:rPr lang="en-US" sz="2800" dirty="0">
                <a:effectLst/>
              </a:rPr>
              <a:t>to another </a:t>
            </a:r>
            <a:r>
              <a:rPr lang="en-US" sz="2800" dirty="0" smtClean="0">
                <a:effectLst/>
              </a:rPr>
              <a:t>group/place/era: </a:t>
            </a:r>
            <a:r>
              <a:rPr lang="en-US" sz="2800" dirty="0" smtClean="0">
                <a:solidFill>
                  <a:schemeClr val="accent1"/>
                </a:solidFill>
                <a:effectLst/>
              </a:rPr>
              <a:t>Could connect to another war that significantly changed American society in similar ways (e.g. Civil War resulted in the 15</a:t>
            </a:r>
            <a:r>
              <a:rPr lang="en-US" sz="2800" baseline="30000" dirty="0" smtClean="0">
                <a:solidFill>
                  <a:schemeClr val="accent1"/>
                </a:solidFill>
                <a:effectLst/>
              </a:rPr>
              <a:t>th</a:t>
            </a:r>
            <a:r>
              <a:rPr lang="en-US" sz="2800" dirty="0" smtClean="0">
                <a:solidFill>
                  <a:schemeClr val="accent1"/>
                </a:solidFill>
                <a:effectLst/>
              </a:rPr>
              <a:t> Amendment that granted suffrage to all men, regardless of race</a:t>
            </a:r>
            <a:r>
              <a:rPr lang="en-US" sz="2800" dirty="0" smtClean="0">
                <a:solidFill>
                  <a:schemeClr val="accent1"/>
                </a:solidFill>
                <a:effectLst/>
              </a:rPr>
              <a:t>)</a:t>
            </a:r>
          </a:p>
          <a:p>
            <a:r>
              <a:rPr lang="en-US" sz="2800" b="1" i="1" dirty="0">
                <a:effectLst/>
              </a:rPr>
              <a:t>“In the same way that</a:t>
            </a:r>
            <a:r>
              <a:rPr lang="en-US" sz="2800" b="1" dirty="0">
                <a:effectLst/>
              </a:rPr>
              <a:t> [THESIS/MAJOR ARGUMENT], </a:t>
            </a:r>
            <a:r>
              <a:rPr lang="en-US" sz="2800" b="1" i="1" dirty="0">
                <a:effectLst/>
              </a:rPr>
              <a:t>so too did</a:t>
            </a:r>
            <a:r>
              <a:rPr lang="en-US" sz="2800" b="1" dirty="0">
                <a:effectLst/>
              </a:rPr>
              <a:t> [SIMILAR EVENT/DEVELOPMENT] </a:t>
            </a:r>
            <a:r>
              <a:rPr lang="en-US" sz="2800" b="1" i="1" dirty="0">
                <a:effectLst/>
              </a:rPr>
              <a:t>+ 1-2 sentences containing specific evidence to back up the argument.”</a:t>
            </a:r>
            <a:endParaRPr lang="en-US" sz="2800" dirty="0">
              <a:effectLst/>
            </a:endParaRPr>
          </a:p>
          <a:p>
            <a:endParaRPr lang="en-US" dirty="0">
              <a:effectLst/>
            </a:endParaRPr>
          </a:p>
        </p:txBody>
      </p:sp>
    </p:spTree>
    <p:extLst>
      <p:ext uri="{BB962C8B-B14F-4D97-AF65-F5344CB8AC3E}">
        <p14:creationId xmlns:p14="http://schemas.microsoft.com/office/powerpoint/2010/main" val="7107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793" y="346364"/>
            <a:ext cx="10268414" cy="1468582"/>
          </a:xfrm>
          <a:ln>
            <a:solidFill>
              <a:schemeClr val="accent1"/>
            </a:solidFill>
          </a:ln>
        </p:spPr>
        <p:txBody>
          <a:bodyPr>
            <a:normAutofit/>
          </a:bodyPr>
          <a:lstStyle/>
          <a:p>
            <a:r>
              <a:rPr lang="en-US" sz="4800" dirty="0" smtClean="0"/>
              <a:t>Example:</a:t>
            </a:r>
            <a:endParaRPr lang="en-US" sz="4800" dirty="0"/>
          </a:p>
        </p:txBody>
      </p:sp>
      <p:sp>
        <p:nvSpPr>
          <p:cNvPr id="3" name="Content Placeholder 2"/>
          <p:cNvSpPr>
            <a:spLocks noGrp="1"/>
          </p:cNvSpPr>
          <p:nvPr>
            <p:ph idx="1"/>
          </p:nvPr>
        </p:nvSpPr>
        <p:spPr>
          <a:xfrm>
            <a:off x="484909" y="2105891"/>
            <a:ext cx="11222182" cy="4239491"/>
          </a:xfrm>
        </p:spPr>
        <p:txBody>
          <a:bodyPr>
            <a:noAutofit/>
          </a:bodyPr>
          <a:lstStyle/>
          <a:p>
            <a:pPr marL="0" indent="0">
              <a:buNone/>
            </a:pPr>
            <a:r>
              <a:rPr lang="en-US" sz="2400" b="1" u="sng" dirty="0" smtClean="0">
                <a:effectLst/>
              </a:rPr>
              <a:t>In the same way that</a:t>
            </a:r>
            <a:r>
              <a:rPr lang="en-US" sz="2400" dirty="0" smtClean="0">
                <a:effectLst/>
              </a:rPr>
              <a:t> the American Revolution significantly changed American society, </a:t>
            </a:r>
            <a:r>
              <a:rPr lang="en-US" sz="2400" b="1" u="sng" dirty="0" smtClean="0">
                <a:effectLst/>
              </a:rPr>
              <a:t>so too did </a:t>
            </a:r>
            <a:r>
              <a:rPr lang="en-US" sz="2400" dirty="0" smtClean="0">
                <a:effectLst/>
              </a:rPr>
              <a:t>the American Civil War, especially in regards to rights of Americans.  Following the success of Union in the Civil War, t</a:t>
            </a:r>
            <a:r>
              <a:rPr lang="en-US" sz="2400" dirty="0" smtClean="0">
                <a:effectLst/>
              </a:rPr>
              <a:t>he abolition of slavery under the 13</a:t>
            </a:r>
            <a:r>
              <a:rPr lang="en-US" sz="2400" baseline="30000" dirty="0" smtClean="0">
                <a:effectLst/>
              </a:rPr>
              <a:t>th</a:t>
            </a:r>
            <a:r>
              <a:rPr lang="en-US" sz="2400" dirty="0" smtClean="0">
                <a:effectLst/>
              </a:rPr>
              <a:t> Amendment was seen as the extension of the rights of life, liberty, and happiness described in the Declaration of Independence.  The American belief that “all men are created equal” was furthered by the 14</a:t>
            </a:r>
            <a:r>
              <a:rPr lang="en-US" sz="2400" baseline="30000" dirty="0" smtClean="0">
                <a:effectLst/>
              </a:rPr>
              <a:t>th</a:t>
            </a:r>
            <a:r>
              <a:rPr lang="en-US" sz="2400" dirty="0" smtClean="0">
                <a:effectLst/>
              </a:rPr>
              <a:t> and 15</a:t>
            </a:r>
            <a:r>
              <a:rPr lang="en-US" sz="2400" baseline="30000" dirty="0" smtClean="0">
                <a:effectLst/>
              </a:rPr>
              <a:t>th</a:t>
            </a:r>
            <a:r>
              <a:rPr lang="en-US" sz="2400" dirty="0" smtClean="0">
                <a:effectLst/>
              </a:rPr>
              <a:t> Amendments, which provided equal treatment under the law for all citizens and suffrage for all men, respectively.  While some were left out of the benefits of the Declaration of Independence when it was written, significant strides to accomplish those lofty goals were taken following the Civil War, and continues to today.</a:t>
            </a:r>
            <a:endParaRPr lang="en-US" sz="2400" dirty="0" smtClean="0">
              <a:effectLst/>
            </a:endParaRPr>
          </a:p>
        </p:txBody>
      </p:sp>
    </p:spTree>
    <p:extLst>
      <p:ext uri="{BB962C8B-B14F-4D97-AF65-F5344CB8AC3E}">
        <p14:creationId xmlns:p14="http://schemas.microsoft.com/office/powerpoint/2010/main" val="72410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docu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73152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22765" y="2967335"/>
            <a:ext cx="10546477" cy="1862048"/>
          </a:xfrm>
          <a:prstGeom prst="rect">
            <a:avLst/>
          </a:prstGeom>
          <a:noFill/>
        </p:spPr>
        <p:txBody>
          <a:bodyPr wrap="none" lIns="91440" tIns="45720" rIns="91440" bIns="45720">
            <a:spAutoFit/>
          </a:bodyPr>
          <a:lstStyle/>
          <a:p>
            <a:pPr algn="ctr"/>
            <a:r>
              <a:rPr lang="en-US" sz="11500" b="1" spc="50" dirty="0" smtClean="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The Documents!</a:t>
            </a:r>
            <a:endParaRPr lang="en-US" sz="11500" b="1"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483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normAutofit/>
          </a:bodyPr>
          <a:lstStyle/>
          <a:p>
            <a:r>
              <a:rPr lang="en-US" sz="4800" dirty="0" smtClean="0"/>
              <a:t>How to Use Docs</a:t>
            </a:r>
            <a:endParaRPr lang="en-US" sz="4800" dirty="0"/>
          </a:p>
        </p:txBody>
      </p:sp>
      <p:sp>
        <p:nvSpPr>
          <p:cNvPr id="3" name="Content Placeholder 2"/>
          <p:cNvSpPr>
            <a:spLocks noGrp="1"/>
          </p:cNvSpPr>
          <p:nvPr>
            <p:ph idx="1"/>
          </p:nvPr>
        </p:nvSpPr>
        <p:spPr>
          <a:xfrm>
            <a:off x="1141413" y="2666999"/>
            <a:ext cx="9905998" cy="3556001"/>
          </a:xfrm>
        </p:spPr>
        <p:txBody>
          <a:bodyPr>
            <a:noAutofit/>
          </a:bodyPr>
          <a:lstStyle/>
          <a:p>
            <a:pPr marL="0" lvl="0" indent="0">
              <a:buNone/>
            </a:pPr>
            <a:r>
              <a:rPr lang="en-US" sz="3200" dirty="0" smtClean="0">
                <a:effectLst/>
              </a:rPr>
              <a:t>The documents provided in the DBQ are designed to give you a wide variety of types of sources, as well as perspectives.  </a:t>
            </a:r>
            <a:r>
              <a:rPr lang="en-US" sz="3200" dirty="0" smtClean="0">
                <a:effectLst/>
              </a:rPr>
              <a:t>Documents are specifically selected that have similarities and allow for connections to be drawn among them.  They also select documents that allow students to draw on outside information easily.</a:t>
            </a:r>
            <a:endParaRPr lang="en-US" sz="3600" dirty="0">
              <a:effectLst/>
            </a:endParaRPr>
          </a:p>
        </p:txBody>
      </p:sp>
    </p:spTree>
    <p:extLst>
      <p:ext uri="{BB962C8B-B14F-4D97-AF65-F5344CB8AC3E}">
        <p14:creationId xmlns:p14="http://schemas.microsoft.com/office/powerpoint/2010/main" val="206085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675" t="53286" r="73247" b="37111"/>
          <a:stretch/>
        </p:blipFill>
        <p:spPr>
          <a:xfrm>
            <a:off x="6184897" y="1330570"/>
            <a:ext cx="5892799" cy="1151484"/>
          </a:xfrm>
          <a:prstGeom prst="rect">
            <a:avLst/>
          </a:prstGeom>
        </p:spPr>
      </p:pic>
      <p:pic>
        <p:nvPicPr>
          <p:cNvPr id="7" name="Picture 6"/>
          <p:cNvPicPr>
            <a:picLocks noChangeAspect="1"/>
          </p:cNvPicPr>
          <p:nvPr/>
        </p:nvPicPr>
        <p:blipFill rotWithShape="1">
          <a:blip r:embed="rId2"/>
          <a:srcRect l="11675" t="41435" r="73247" b="50970"/>
          <a:stretch/>
        </p:blipFill>
        <p:spPr>
          <a:xfrm>
            <a:off x="6184898" y="106909"/>
            <a:ext cx="5892797" cy="910783"/>
          </a:xfrm>
          <a:prstGeom prst="rect">
            <a:avLst/>
          </a:prstGeom>
        </p:spPr>
      </p:pic>
      <p:pic>
        <p:nvPicPr>
          <p:cNvPr id="9" name="Picture 8"/>
          <p:cNvPicPr>
            <a:picLocks noChangeAspect="1"/>
          </p:cNvPicPr>
          <p:nvPr/>
        </p:nvPicPr>
        <p:blipFill rotWithShape="1">
          <a:blip r:embed="rId3"/>
          <a:srcRect l="13545" t="15016" r="74844" b="55270"/>
          <a:stretch/>
        </p:blipFill>
        <p:spPr>
          <a:xfrm>
            <a:off x="750057" y="348511"/>
            <a:ext cx="4309293" cy="3383807"/>
          </a:xfrm>
          <a:prstGeom prst="rect">
            <a:avLst/>
          </a:prstGeom>
        </p:spPr>
      </p:pic>
      <p:pic>
        <p:nvPicPr>
          <p:cNvPr id="10" name="Picture 9"/>
          <p:cNvPicPr>
            <a:picLocks noChangeAspect="1"/>
          </p:cNvPicPr>
          <p:nvPr/>
        </p:nvPicPr>
        <p:blipFill rotWithShape="1">
          <a:blip r:embed="rId4"/>
          <a:srcRect l="11714" t="50557" r="73286" b="35206"/>
          <a:stretch/>
        </p:blipFill>
        <p:spPr>
          <a:xfrm>
            <a:off x="62865" y="4456279"/>
            <a:ext cx="5892798" cy="1715972"/>
          </a:xfrm>
          <a:prstGeom prst="rect">
            <a:avLst/>
          </a:prstGeom>
        </p:spPr>
      </p:pic>
      <p:pic>
        <p:nvPicPr>
          <p:cNvPr id="11" name="Picture 10"/>
          <p:cNvPicPr>
            <a:picLocks noChangeAspect="1"/>
          </p:cNvPicPr>
          <p:nvPr/>
        </p:nvPicPr>
        <p:blipFill rotWithShape="1">
          <a:blip r:embed="rId4"/>
          <a:srcRect l="11714" t="14889" r="73286" b="75312"/>
          <a:stretch/>
        </p:blipFill>
        <p:spPr>
          <a:xfrm>
            <a:off x="6184897" y="2764072"/>
            <a:ext cx="5892796" cy="1181120"/>
          </a:xfrm>
          <a:prstGeom prst="rect">
            <a:avLst/>
          </a:prstGeom>
        </p:spPr>
      </p:pic>
      <p:pic>
        <p:nvPicPr>
          <p:cNvPr id="12" name="Picture 11"/>
          <p:cNvPicPr>
            <a:picLocks noChangeAspect="1"/>
          </p:cNvPicPr>
          <p:nvPr/>
        </p:nvPicPr>
        <p:blipFill rotWithShape="1">
          <a:blip r:embed="rId4"/>
          <a:srcRect l="11714" t="27170" r="73286" b="63717"/>
          <a:stretch/>
        </p:blipFill>
        <p:spPr>
          <a:xfrm>
            <a:off x="6184898" y="4168084"/>
            <a:ext cx="5892795" cy="1098440"/>
          </a:xfrm>
          <a:prstGeom prst="rect">
            <a:avLst/>
          </a:prstGeom>
        </p:spPr>
      </p:pic>
      <p:pic>
        <p:nvPicPr>
          <p:cNvPr id="13" name="Picture 12"/>
          <p:cNvPicPr>
            <a:picLocks noChangeAspect="1"/>
          </p:cNvPicPr>
          <p:nvPr/>
        </p:nvPicPr>
        <p:blipFill rotWithShape="1">
          <a:blip r:embed="rId4"/>
          <a:srcRect l="11714" t="38308" r="73286" b="52285"/>
          <a:stretch/>
        </p:blipFill>
        <p:spPr>
          <a:xfrm>
            <a:off x="6184899" y="5575290"/>
            <a:ext cx="5892797" cy="1133874"/>
          </a:xfrm>
          <a:prstGeom prst="rect">
            <a:avLst/>
          </a:prstGeom>
        </p:spPr>
      </p:pic>
      <p:sp>
        <p:nvSpPr>
          <p:cNvPr id="14" name="Rectangle 13"/>
          <p:cNvSpPr/>
          <p:nvPr/>
        </p:nvSpPr>
        <p:spPr>
          <a:xfrm>
            <a:off x="119050" y="2624435"/>
            <a:ext cx="987771"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#1</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5" name="Rectangle 14"/>
          <p:cNvSpPr/>
          <p:nvPr/>
        </p:nvSpPr>
        <p:spPr>
          <a:xfrm>
            <a:off x="0" y="3768292"/>
            <a:ext cx="987771"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#2</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6" name="Rectangle 15"/>
          <p:cNvSpPr/>
          <p:nvPr/>
        </p:nvSpPr>
        <p:spPr>
          <a:xfrm>
            <a:off x="5197126" y="136440"/>
            <a:ext cx="987771"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#3</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8" name="Rectangle 17"/>
          <p:cNvSpPr/>
          <p:nvPr/>
        </p:nvSpPr>
        <p:spPr>
          <a:xfrm>
            <a:off x="5201874" y="1363172"/>
            <a:ext cx="987771"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#4</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9" name="Rectangle 18"/>
          <p:cNvSpPr/>
          <p:nvPr/>
        </p:nvSpPr>
        <p:spPr>
          <a:xfrm>
            <a:off x="5197126" y="2689868"/>
            <a:ext cx="987771"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#5</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0" name="Rectangle 19"/>
          <p:cNvSpPr/>
          <p:nvPr/>
        </p:nvSpPr>
        <p:spPr>
          <a:xfrm>
            <a:off x="5154541" y="3611308"/>
            <a:ext cx="987771"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#6</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1" name="Rectangle 20"/>
          <p:cNvSpPr/>
          <p:nvPr/>
        </p:nvSpPr>
        <p:spPr>
          <a:xfrm>
            <a:off x="5197126" y="5915126"/>
            <a:ext cx="987771"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#7</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cxnSp>
        <p:nvCxnSpPr>
          <p:cNvPr id="23" name="Straight Arrow Connector 22"/>
          <p:cNvCxnSpPr/>
          <p:nvPr/>
        </p:nvCxnSpPr>
        <p:spPr>
          <a:xfrm flipV="1">
            <a:off x="4940300" y="2286502"/>
            <a:ext cx="1244597" cy="2405120"/>
          </a:xfrm>
          <a:prstGeom prst="straightConnector1">
            <a:avLst/>
          </a:prstGeom>
          <a:ln w="76200">
            <a:headEnd type="arrow" w="med" len="med"/>
            <a:tailEnd type="arrow" w="med" len="med"/>
          </a:ln>
        </p:spPr>
        <p:style>
          <a:lnRef idx="3">
            <a:schemeClr val="accent3"/>
          </a:lnRef>
          <a:fillRef idx="0">
            <a:schemeClr val="accent3"/>
          </a:fillRef>
          <a:effectRef idx="2">
            <a:schemeClr val="accent3"/>
          </a:effectRef>
          <a:fontRef idx="minor">
            <a:schemeClr val="tx1"/>
          </a:fontRef>
        </p:style>
      </p:cxnSp>
      <p:cxnSp>
        <p:nvCxnSpPr>
          <p:cNvPr id="24" name="Straight Arrow Connector 23"/>
          <p:cNvCxnSpPr/>
          <p:nvPr/>
        </p:nvCxnSpPr>
        <p:spPr>
          <a:xfrm flipH="1" flipV="1">
            <a:off x="11242329" y="4941664"/>
            <a:ext cx="8480" cy="928482"/>
          </a:xfrm>
          <a:prstGeom prst="straightConnector1">
            <a:avLst/>
          </a:prstGeom>
          <a:ln w="76200">
            <a:headEnd type="arrow" w="med" len="med"/>
            <a:tailEnd type="arrow" w="med" len="med"/>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6923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13545" t="15016" r="74844" b="55270"/>
          <a:stretch/>
        </p:blipFill>
        <p:spPr>
          <a:xfrm>
            <a:off x="216657" y="163958"/>
            <a:ext cx="4876043" cy="3828839"/>
          </a:xfrm>
          <a:prstGeom prst="rect">
            <a:avLst/>
          </a:prstGeom>
        </p:spPr>
      </p:pic>
      <p:pic>
        <p:nvPicPr>
          <p:cNvPr id="10" name="Picture 9"/>
          <p:cNvPicPr>
            <a:picLocks noChangeAspect="1"/>
          </p:cNvPicPr>
          <p:nvPr/>
        </p:nvPicPr>
        <p:blipFill rotWithShape="1">
          <a:blip r:embed="rId3"/>
          <a:srcRect l="11714" t="50557" r="73286" b="35206"/>
          <a:stretch/>
        </p:blipFill>
        <p:spPr>
          <a:xfrm>
            <a:off x="119050" y="4175667"/>
            <a:ext cx="8605850" cy="2506008"/>
          </a:xfrm>
          <a:prstGeom prst="rect">
            <a:avLst/>
          </a:prstGeom>
        </p:spPr>
      </p:pic>
      <p:sp>
        <p:nvSpPr>
          <p:cNvPr id="14" name="Rectangle 13"/>
          <p:cNvSpPr/>
          <p:nvPr/>
        </p:nvSpPr>
        <p:spPr>
          <a:xfrm>
            <a:off x="5092700" y="292100"/>
            <a:ext cx="6811569" cy="1569660"/>
          </a:xfrm>
          <a:prstGeom prst="rect">
            <a:avLst/>
          </a:prstGeom>
          <a:noFill/>
        </p:spPr>
        <p:txBody>
          <a:bodyPr wrap="square" lIns="91440" tIns="45720" rIns="91440" bIns="45720">
            <a:spAutoFit/>
          </a:bodyPr>
          <a:lstStyle/>
          <a:p>
            <a:r>
              <a:rPr lang="en-US" sz="32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#1 Outside Information:</a:t>
            </a:r>
          </a:p>
          <a:p>
            <a:pPr marL="685800" indent="-685800">
              <a:buFont typeface="Arial" panose="020B0604020202020204" pitchFamily="34" charset="0"/>
              <a:buChar char="•"/>
            </a:pP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Yeoman farmer</a:t>
            </a:r>
          </a:p>
          <a:p>
            <a:pPr marL="685800" indent="-685800">
              <a:buFont typeface="Arial" panose="020B0604020202020204" pitchFamily="34" charset="0"/>
              <a:buChar char="•"/>
            </a:pPr>
            <a:r>
              <a:rPr lang="en-US" sz="32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NW Ordinances</a:t>
            </a:r>
            <a:endParaRPr lang="en-US"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5" name="Rectangle 14"/>
          <p:cNvSpPr/>
          <p:nvPr/>
        </p:nvSpPr>
        <p:spPr>
          <a:xfrm>
            <a:off x="8716818" y="3624497"/>
            <a:ext cx="3475182" cy="3046988"/>
          </a:xfrm>
          <a:prstGeom prst="rect">
            <a:avLst/>
          </a:prstGeom>
          <a:noFill/>
        </p:spPr>
        <p:txBody>
          <a:bodyPr wrap="square" lIns="91440" tIns="45720" rIns="91440" bIns="45720">
            <a:spAutoFit/>
          </a:bodyPr>
          <a:lstStyle/>
          <a:p>
            <a:r>
              <a:rPr lang="en-US" sz="32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#2 </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Outside Information:</a:t>
            </a:r>
          </a:p>
          <a:p>
            <a:pPr marL="571500" indent="-571500">
              <a:buFont typeface="Arial" panose="020B0604020202020204" pitchFamily="34" charset="0"/>
              <a:buChar char="•"/>
            </a:pP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“Remember the Ladies”</a:t>
            </a:r>
          </a:p>
          <a:p>
            <a:pPr marL="571500" indent="-571500">
              <a:buFont typeface="Arial" panose="020B0604020202020204" pitchFamily="34" charset="0"/>
              <a:buChar char="•"/>
            </a:pPr>
            <a:r>
              <a:rPr lang="en-US" sz="32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Republican motherhood</a:t>
            </a:r>
          </a:p>
        </p:txBody>
      </p:sp>
    </p:spTree>
    <p:extLst>
      <p:ext uri="{BB962C8B-B14F-4D97-AF65-F5344CB8AC3E}">
        <p14:creationId xmlns:p14="http://schemas.microsoft.com/office/powerpoint/2010/main" val="75299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675" t="53286" r="73247" b="37111"/>
          <a:stretch/>
        </p:blipFill>
        <p:spPr>
          <a:xfrm>
            <a:off x="139696" y="2617401"/>
            <a:ext cx="7334173" cy="1433136"/>
          </a:xfrm>
          <a:prstGeom prst="rect">
            <a:avLst/>
          </a:prstGeom>
        </p:spPr>
      </p:pic>
      <p:pic>
        <p:nvPicPr>
          <p:cNvPr id="7" name="Picture 6"/>
          <p:cNvPicPr>
            <a:picLocks noChangeAspect="1"/>
          </p:cNvPicPr>
          <p:nvPr/>
        </p:nvPicPr>
        <p:blipFill rotWithShape="1">
          <a:blip r:embed="rId2"/>
          <a:srcRect l="11675" t="41435" r="73247" b="50970"/>
          <a:stretch/>
        </p:blipFill>
        <p:spPr>
          <a:xfrm>
            <a:off x="139698" y="136440"/>
            <a:ext cx="7334172" cy="1133560"/>
          </a:xfrm>
          <a:prstGeom prst="rect">
            <a:avLst/>
          </a:prstGeom>
        </p:spPr>
      </p:pic>
      <p:pic>
        <p:nvPicPr>
          <p:cNvPr id="11" name="Picture 10"/>
          <p:cNvPicPr>
            <a:picLocks noChangeAspect="1"/>
          </p:cNvPicPr>
          <p:nvPr/>
        </p:nvPicPr>
        <p:blipFill rotWithShape="1">
          <a:blip r:embed="rId3"/>
          <a:srcRect l="11714" t="14889" r="73286" b="75312"/>
          <a:stretch/>
        </p:blipFill>
        <p:spPr>
          <a:xfrm>
            <a:off x="139696" y="5253865"/>
            <a:ext cx="7334169" cy="1470021"/>
          </a:xfrm>
          <a:prstGeom prst="rect">
            <a:avLst/>
          </a:prstGeom>
        </p:spPr>
      </p:pic>
      <p:sp>
        <p:nvSpPr>
          <p:cNvPr id="16" name="Rectangle 15"/>
          <p:cNvSpPr/>
          <p:nvPr/>
        </p:nvSpPr>
        <p:spPr>
          <a:xfrm>
            <a:off x="7593835" y="0"/>
            <a:ext cx="4483865" cy="2554545"/>
          </a:xfrm>
          <a:prstGeom prst="rect">
            <a:avLst/>
          </a:prstGeom>
          <a:noFill/>
        </p:spPr>
        <p:txBody>
          <a:bodyPr wrap="square" lIns="91440" tIns="45720" rIns="91440" bIns="45720">
            <a:spAutoFit/>
          </a:bodyPr>
          <a:lstStyle/>
          <a:p>
            <a:r>
              <a:rPr lang="en-US" sz="32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#3:</a:t>
            </a:r>
          </a:p>
          <a:p>
            <a:pPr marL="685800" indent="-685800">
              <a:buFont typeface="Arial" panose="020B0604020202020204" pitchFamily="34" charset="0"/>
              <a:buChar char="•"/>
            </a:pP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1</a:t>
            </a:r>
            <a:r>
              <a:rPr lang="en-US" sz="3200" b="1" baseline="300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st</a:t>
            </a: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Amendment</a:t>
            </a:r>
          </a:p>
          <a:p>
            <a:pPr marL="685800" indent="-685800">
              <a:buFont typeface="Arial" panose="020B0604020202020204" pitchFamily="34" charset="0"/>
              <a:buChar char="•"/>
            </a:pPr>
            <a:r>
              <a:rPr lang="en-US" sz="32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Act of Toleration (context/ significance)</a:t>
            </a:r>
            <a:endParaRPr lang="en-US"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2" name="Rectangle 21"/>
          <p:cNvSpPr/>
          <p:nvPr/>
        </p:nvSpPr>
        <p:spPr>
          <a:xfrm>
            <a:off x="7593835" y="2617401"/>
            <a:ext cx="4483865" cy="1569660"/>
          </a:xfrm>
          <a:prstGeom prst="rect">
            <a:avLst/>
          </a:prstGeom>
          <a:noFill/>
        </p:spPr>
        <p:txBody>
          <a:bodyPr wrap="square" lIns="91440" tIns="45720" rIns="91440" bIns="45720">
            <a:spAutoFit/>
          </a:bodyPr>
          <a:lstStyle/>
          <a:p>
            <a:r>
              <a:rPr lang="en-US" sz="32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#4:</a:t>
            </a:r>
          </a:p>
          <a:p>
            <a:pPr marL="685800" indent="-685800">
              <a:buFont typeface="Arial" panose="020B0604020202020204" pitchFamily="34" charset="0"/>
              <a:buChar char="•"/>
            </a:pP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NA Rebellions (Pontiac)</a:t>
            </a:r>
          </a:p>
        </p:txBody>
      </p:sp>
      <p:sp>
        <p:nvSpPr>
          <p:cNvPr id="25" name="Rectangle 24"/>
          <p:cNvSpPr/>
          <p:nvPr/>
        </p:nvSpPr>
        <p:spPr>
          <a:xfrm>
            <a:off x="7473865" y="4303455"/>
            <a:ext cx="4603834" cy="2554545"/>
          </a:xfrm>
          <a:prstGeom prst="rect">
            <a:avLst/>
          </a:prstGeom>
          <a:noFill/>
        </p:spPr>
        <p:txBody>
          <a:bodyPr wrap="square" lIns="91440" tIns="45720" rIns="91440" bIns="45720">
            <a:spAutoFit/>
          </a:bodyPr>
          <a:lstStyle/>
          <a:p>
            <a:r>
              <a:rPr lang="en-US" sz="32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#5:</a:t>
            </a:r>
          </a:p>
          <a:p>
            <a:pPr marL="685800" indent="-685800">
              <a:buFont typeface="Arial" panose="020B0604020202020204" pitchFamily="34" charset="0"/>
              <a:buChar char="•"/>
            </a:pP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Talking about Shay’s Rebellion</a:t>
            </a:r>
          </a:p>
          <a:p>
            <a:pPr marL="685800" indent="-685800">
              <a:buFont typeface="Arial" panose="020B0604020202020204" pitchFamily="34" charset="0"/>
              <a:buChar char="•"/>
            </a:pP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“no taxation w/o representation”</a:t>
            </a:r>
          </a:p>
        </p:txBody>
      </p:sp>
    </p:spTree>
    <p:extLst>
      <p:ext uri="{BB962C8B-B14F-4D97-AF65-F5344CB8AC3E}">
        <p14:creationId xmlns:p14="http://schemas.microsoft.com/office/powerpoint/2010/main" val="22785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l="11714" t="27170" r="73286" b="63717"/>
          <a:stretch/>
        </p:blipFill>
        <p:spPr>
          <a:xfrm>
            <a:off x="249517" y="192984"/>
            <a:ext cx="11705313" cy="2181916"/>
          </a:xfrm>
          <a:prstGeom prst="rect">
            <a:avLst/>
          </a:prstGeom>
        </p:spPr>
      </p:pic>
      <p:pic>
        <p:nvPicPr>
          <p:cNvPr id="13" name="Picture 12"/>
          <p:cNvPicPr>
            <a:picLocks noChangeAspect="1"/>
          </p:cNvPicPr>
          <p:nvPr/>
        </p:nvPicPr>
        <p:blipFill rotWithShape="1">
          <a:blip r:embed="rId2"/>
          <a:srcRect l="11714" t="38308" r="73286" b="52285"/>
          <a:stretch/>
        </p:blipFill>
        <p:spPr>
          <a:xfrm>
            <a:off x="249516" y="3384129"/>
            <a:ext cx="11705313" cy="2252301"/>
          </a:xfrm>
          <a:prstGeom prst="rect">
            <a:avLst/>
          </a:prstGeom>
        </p:spPr>
      </p:pic>
      <p:sp>
        <p:nvSpPr>
          <p:cNvPr id="20" name="Rectangle 19"/>
          <p:cNvSpPr/>
          <p:nvPr/>
        </p:nvSpPr>
        <p:spPr>
          <a:xfrm>
            <a:off x="176520" y="2374900"/>
            <a:ext cx="11028981" cy="646331"/>
          </a:xfrm>
          <a:prstGeom prst="rect">
            <a:avLst/>
          </a:prstGeom>
          <a:noFill/>
        </p:spPr>
        <p:txBody>
          <a:bodyPr wrap="none" lIns="91440" tIns="45720" rIns="91440" bIns="45720">
            <a:spAutoFit/>
          </a:bodyPr>
          <a:lstStyle/>
          <a:p>
            <a:pPr algn="ctr"/>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#6: Northern state constitutions outlawing slavery</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2" name="Rectangle 21"/>
          <p:cNvSpPr/>
          <p:nvPr/>
        </p:nvSpPr>
        <p:spPr>
          <a:xfrm>
            <a:off x="176520" y="5636430"/>
            <a:ext cx="11705313" cy="1200329"/>
          </a:xfrm>
          <a:prstGeom prst="rect">
            <a:avLst/>
          </a:prstGeom>
          <a:noFill/>
        </p:spPr>
        <p:txBody>
          <a:bodyPr wrap="square" lIns="91440" tIns="45720" rIns="91440" bIns="45720">
            <a:spAutoFit/>
          </a:bodyPr>
          <a:lstStyle/>
          <a:p>
            <a:r>
              <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#7: Talking about limited government</a:t>
            </a:r>
            <a:r>
              <a:rPr lang="en-US"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checks and balances (Montesquieu)</a:t>
            </a:r>
            <a:endParaRPr lang="en-US" sz="3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72778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a:solidFill>
              <a:schemeClr val="accent1"/>
            </a:solidFill>
          </a:ln>
        </p:spPr>
        <p:txBody>
          <a:bodyPr>
            <a:normAutofit/>
          </a:bodyPr>
          <a:lstStyle/>
          <a:p>
            <a:r>
              <a:rPr lang="en-US" sz="4400" dirty="0" smtClean="0"/>
              <a:t>Step 1: </a:t>
            </a:r>
            <a:r>
              <a:rPr lang="en-US" sz="4400" dirty="0" smtClean="0"/>
              <a:t>What is your job?</a:t>
            </a:r>
            <a:endParaRPr lang="en-US" sz="4400" dirty="0"/>
          </a:p>
        </p:txBody>
      </p:sp>
      <p:sp>
        <p:nvSpPr>
          <p:cNvPr id="5" name="Rectangle 4"/>
          <p:cNvSpPr/>
          <p:nvPr/>
        </p:nvSpPr>
        <p:spPr>
          <a:xfrm>
            <a:off x="730791" y="2690336"/>
            <a:ext cx="10730419" cy="1200329"/>
          </a:xfrm>
          <a:prstGeom prst="rect">
            <a:avLst/>
          </a:prstGeom>
        </p:spPr>
        <p:txBody>
          <a:bodyPr wrap="square">
            <a:spAutoFit/>
          </a:bodyPr>
          <a:lstStyle/>
          <a:p>
            <a:r>
              <a:rPr lang="en-US" sz="2400" b="1" dirty="0" smtClean="0"/>
              <a:t>To what extent did the American Revolution fundamentally change American society?  In your answer, be sure to address the political, social, and economic effects of the Revolution in the period 1775-1800. </a:t>
            </a:r>
            <a:endParaRPr lang="en-US" sz="2400" b="1" dirty="0"/>
          </a:p>
        </p:txBody>
      </p:sp>
      <p:sp>
        <p:nvSpPr>
          <p:cNvPr id="8" name="Rectangle 7"/>
          <p:cNvSpPr/>
          <p:nvPr/>
        </p:nvSpPr>
        <p:spPr>
          <a:xfrm>
            <a:off x="730791" y="2690336"/>
            <a:ext cx="2436886" cy="461665"/>
          </a:xfrm>
          <a:prstGeom prst="rect">
            <a:avLst/>
          </a:prstGeom>
        </p:spPr>
        <p:txBody>
          <a:bodyPr wrap="none">
            <a:spAutoFit/>
          </a:bodyPr>
          <a:lstStyle/>
          <a:p>
            <a:r>
              <a:rPr lang="en-US" sz="2400" b="1" dirty="0">
                <a:solidFill>
                  <a:schemeClr val="accent1"/>
                </a:solidFill>
              </a:rPr>
              <a:t>To what extent </a:t>
            </a:r>
            <a:endParaRPr lang="en-US" sz="2400" dirty="0"/>
          </a:p>
        </p:txBody>
      </p:sp>
      <p:cxnSp>
        <p:nvCxnSpPr>
          <p:cNvPr id="13" name="Straight Arrow Connector 12"/>
          <p:cNvCxnSpPr/>
          <p:nvPr/>
        </p:nvCxnSpPr>
        <p:spPr>
          <a:xfrm>
            <a:off x="992919" y="5291328"/>
            <a:ext cx="10206163" cy="24384"/>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380820" y="4629329"/>
            <a:ext cx="1786857" cy="461665"/>
          </a:xfrm>
          <a:prstGeom prst="rect">
            <a:avLst/>
          </a:prstGeom>
        </p:spPr>
        <p:txBody>
          <a:bodyPr wrap="square">
            <a:spAutoFit/>
          </a:bodyPr>
          <a:lstStyle/>
          <a:p>
            <a:r>
              <a:rPr lang="en-US" sz="2400" b="1" dirty="0" smtClean="0"/>
              <a:t>Significant</a:t>
            </a:r>
            <a:endParaRPr lang="en-US" sz="2400" b="1" dirty="0"/>
          </a:p>
        </p:txBody>
      </p:sp>
      <p:sp>
        <p:nvSpPr>
          <p:cNvPr id="15" name="Rectangle 14"/>
          <p:cNvSpPr/>
          <p:nvPr/>
        </p:nvSpPr>
        <p:spPr>
          <a:xfrm>
            <a:off x="4185124" y="4625698"/>
            <a:ext cx="1786857" cy="461665"/>
          </a:xfrm>
          <a:prstGeom prst="rect">
            <a:avLst/>
          </a:prstGeom>
        </p:spPr>
        <p:txBody>
          <a:bodyPr wrap="square">
            <a:spAutoFit/>
          </a:bodyPr>
          <a:lstStyle/>
          <a:p>
            <a:pPr algn="ctr"/>
            <a:r>
              <a:rPr lang="en-US" sz="2400" b="1" dirty="0" smtClean="0"/>
              <a:t>Moderate</a:t>
            </a:r>
            <a:endParaRPr lang="en-US" sz="2400" b="1" dirty="0"/>
          </a:p>
        </p:txBody>
      </p:sp>
      <p:sp>
        <p:nvSpPr>
          <p:cNvPr id="16" name="Rectangle 15"/>
          <p:cNvSpPr/>
          <p:nvPr/>
        </p:nvSpPr>
        <p:spPr>
          <a:xfrm>
            <a:off x="6989429" y="4625698"/>
            <a:ext cx="1786857" cy="461665"/>
          </a:xfrm>
          <a:prstGeom prst="rect">
            <a:avLst/>
          </a:prstGeom>
        </p:spPr>
        <p:txBody>
          <a:bodyPr wrap="square">
            <a:spAutoFit/>
          </a:bodyPr>
          <a:lstStyle/>
          <a:p>
            <a:pPr algn="ctr"/>
            <a:r>
              <a:rPr lang="en-US" sz="2400" b="1" dirty="0" smtClean="0"/>
              <a:t>Limited</a:t>
            </a:r>
            <a:endParaRPr lang="en-US" sz="2400" b="1" dirty="0"/>
          </a:p>
        </p:txBody>
      </p:sp>
      <p:sp>
        <p:nvSpPr>
          <p:cNvPr id="17" name="Rectangle 16"/>
          <p:cNvSpPr/>
          <p:nvPr/>
        </p:nvSpPr>
        <p:spPr>
          <a:xfrm>
            <a:off x="9455295" y="4629329"/>
            <a:ext cx="1786857" cy="461665"/>
          </a:xfrm>
          <a:prstGeom prst="rect">
            <a:avLst/>
          </a:prstGeom>
        </p:spPr>
        <p:txBody>
          <a:bodyPr wrap="square">
            <a:spAutoFit/>
          </a:bodyPr>
          <a:lstStyle/>
          <a:p>
            <a:pPr algn="ctr"/>
            <a:r>
              <a:rPr lang="en-US" sz="2400" b="1" dirty="0" smtClean="0"/>
              <a:t>None</a:t>
            </a:r>
            <a:endParaRPr lang="en-US" sz="2400" b="1" dirty="0"/>
          </a:p>
        </p:txBody>
      </p:sp>
      <p:sp>
        <p:nvSpPr>
          <p:cNvPr id="18" name="Rectangle 17"/>
          <p:cNvSpPr/>
          <p:nvPr/>
        </p:nvSpPr>
        <p:spPr>
          <a:xfrm>
            <a:off x="356692" y="5598825"/>
            <a:ext cx="1786857" cy="646331"/>
          </a:xfrm>
          <a:prstGeom prst="rect">
            <a:avLst/>
          </a:prstGeom>
        </p:spPr>
        <p:txBody>
          <a:bodyPr wrap="square">
            <a:spAutoFit/>
          </a:bodyPr>
          <a:lstStyle/>
          <a:p>
            <a:pPr algn="ctr"/>
            <a:r>
              <a:rPr lang="en-US" sz="3600" b="1" dirty="0" smtClean="0"/>
              <a:t>A LOT</a:t>
            </a:r>
            <a:endParaRPr lang="en-US" sz="3600" b="1" dirty="0"/>
          </a:p>
        </p:txBody>
      </p:sp>
      <p:sp>
        <p:nvSpPr>
          <p:cNvPr id="19" name="Rectangle 18"/>
          <p:cNvSpPr/>
          <p:nvPr/>
        </p:nvSpPr>
        <p:spPr>
          <a:xfrm>
            <a:off x="10086863" y="5598825"/>
            <a:ext cx="1786857" cy="523220"/>
          </a:xfrm>
          <a:prstGeom prst="rect">
            <a:avLst/>
          </a:prstGeom>
        </p:spPr>
        <p:txBody>
          <a:bodyPr wrap="square">
            <a:spAutoFit/>
          </a:bodyPr>
          <a:lstStyle/>
          <a:p>
            <a:pPr algn="ctr"/>
            <a:r>
              <a:rPr lang="en-US" sz="2800" b="1" dirty="0"/>
              <a:t>a</a:t>
            </a:r>
            <a:r>
              <a:rPr lang="en-US" sz="2800" b="1" dirty="0" smtClean="0"/>
              <a:t> little</a:t>
            </a:r>
            <a:endParaRPr lang="en-US" sz="2800" b="1" dirty="0"/>
          </a:p>
        </p:txBody>
      </p:sp>
    </p:spTree>
    <p:extLst>
      <p:ext uri="{BB962C8B-B14F-4D97-AF65-F5344CB8AC3E}">
        <p14:creationId xmlns:p14="http://schemas.microsoft.com/office/powerpoint/2010/main" val="148640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p:bldP spid="17" grpId="0"/>
      <p:bldP spid="18"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normAutofit/>
          </a:bodyPr>
          <a:lstStyle/>
          <a:p>
            <a:r>
              <a:rPr lang="en-US" sz="4800" dirty="0" smtClean="0"/>
              <a:t>How to Use Docs</a:t>
            </a:r>
            <a:endParaRPr lang="en-US" sz="4800" dirty="0"/>
          </a:p>
        </p:txBody>
      </p:sp>
      <p:sp>
        <p:nvSpPr>
          <p:cNvPr id="3" name="Content Placeholder 2"/>
          <p:cNvSpPr>
            <a:spLocks noGrp="1"/>
          </p:cNvSpPr>
          <p:nvPr>
            <p:ph idx="1"/>
          </p:nvPr>
        </p:nvSpPr>
        <p:spPr>
          <a:xfrm>
            <a:off x="352696" y="2666999"/>
            <a:ext cx="11508377" cy="3838304"/>
          </a:xfrm>
        </p:spPr>
        <p:txBody>
          <a:bodyPr>
            <a:normAutofit/>
          </a:bodyPr>
          <a:lstStyle/>
          <a:p>
            <a:pPr lvl="0"/>
            <a:r>
              <a:rPr lang="en-US" sz="2400" dirty="0">
                <a:effectLst/>
              </a:rPr>
              <a:t>Document Use: </a:t>
            </a:r>
            <a:r>
              <a:rPr lang="en-US" sz="2400" b="1" i="1" dirty="0">
                <a:effectLst/>
              </a:rPr>
              <a:t>“[DOCUMENT TITLE/AUTHOR] (Document #) illustrates/explains/reveals…”</a:t>
            </a:r>
            <a:endParaRPr lang="en-US" sz="3200" dirty="0">
              <a:effectLst/>
            </a:endParaRPr>
          </a:p>
          <a:p>
            <a:pPr lvl="0"/>
            <a:r>
              <a:rPr lang="en-US" sz="2400" dirty="0">
                <a:effectLst/>
              </a:rPr>
              <a:t>Document Analysis:</a:t>
            </a:r>
            <a:endParaRPr lang="en-US" sz="3200" dirty="0">
              <a:effectLst/>
            </a:endParaRPr>
          </a:p>
          <a:p>
            <a:pPr lvl="1"/>
            <a:r>
              <a:rPr lang="en-US" sz="2000" dirty="0">
                <a:effectLst/>
              </a:rPr>
              <a:t>Purpose:</a:t>
            </a:r>
            <a:r>
              <a:rPr lang="en-US" sz="2000" b="1" dirty="0">
                <a:effectLst/>
              </a:rPr>
              <a:t>  “[DOCUMENT TITLE/AUTHOR] (Document #) </a:t>
            </a:r>
            <a:r>
              <a:rPr lang="en-US" sz="2000" b="1" i="1" dirty="0">
                <a:effectLst/>
              </a:rPr>
              <a:t>intends to…because…”</a:t>
            </a:r>
            <a:endParaRPr lang="en-US" sz="2800" dirty="0">
              <a:effectLst/>
            </a:endParaRPr>
          </a:p>
          <a:p>
            <a:pPr lvl="1"/>
            <a:r>
              <a:rPr lang="en-US" sz="2000" dirty="0">
                <a:effectLst/>
              </a:rPr>
              <a:t>Point of View:</a:t>
            </a:r>
            <a:r>
              <a:rPr lang="en-US" sz="2000" b="1" dirty="0">
                <a:effectLst/>
              </a:rPr>
              <a:t>  </a:t>
            </a:r>
            <a:r>
              <a:rPr lang="en-US" sz="2000" b="1" i="1" dirty="0">
                <a:effectLst/>
              </a:rPr>
              <a:t>“The author of</a:t>
            </a:r>
            <a:r>
              <a:rPr lang="en-US" sz="2000" b="1" dirty="0">
                <a:effectLst/>
              </a:rPr>
              <a:t> [DOCUMENT TITLE] (Document #) </a:t>
            </a:r>
            <a:r>
              <a:rPr lang="en-US" sz="2000" b="1" i="1" dirty="0">
                <a:effectLst/>
              </a:rPr>
              <a:t>believes…”</a:t>
            </a:r>
            <a:endParaRPr lang="en-US" sz="2800" dirty="0">
              <a:effectLst/>
            </a:endParaRPr>
          </a:p>
          <a:p>
            <a:pPr lvl="1"/>
            <a:r>
              <a:rPr lang="en-US" sz="2000" dirty="0">
                <a:effectLst/>
              </a:rPr>
              <a:t>Historical Context:</a:t>
            </a:r>
            <a:r>
              <a:rPr lang="en-US" sz="2000" b="1" dirty="0">
                <a:effectLst/>
              </a:rPr>
              <a:t>  “[EVENT/DEVELOPMENT] </a:t>
            </a:r>
            <a:r>
              <a:rPr lang="en-US" sz="2000" b="1" i="1" dirty="0">
                <a:effectLst/>
              </a:rPr>
              <a:t>influenced </a:t>
            </a:r>
            <a:r>
              <a:rPr lang="en-US" sz="2000" b="1" dirty="0">
                <a:effectLst/>
              </a:rPr>
              <a:t>[DOCUMENT TITLE/AUTHOR] (Document #)</a:t>
            </a:r>
            <a:r>
              <a:rPr lang="en-US" sz="2000" b="1" i="1" dirty="0">
                <a:effectLst/>
              </a:rPr>
              <a:t> by…”</a:t>
            </a:r>
            <a:endParaRPr lang="en-US" sz="2800" dirty="0">
              <a:effectLst/>
            </a:endParaRPr>
          </a:p>
          <a:p>
            <a:pPr lvl="1"/>
            <a:r>
              <a:rPr lang="en-US" sz="2000" dirty="0">
                <a:effectLst/>
              </a:rPr>
              <a:t>Audience:</a:t>
            </a:r>
            <a:r>
              <a:rPr lang="en-US" sz="2000" b="1" dirty="0">
                <a:effectLst/>
              </a:rPr>
              <a:t>  “</a:t>
            </a:r>
            <a:r>
              <a:rPr lang="en-US" sz="2000" b="1" i="1" dirty="0">
                <a:effectLst/>
              </a:rPr>
              <a:t>The author of </a:t>
            </a:r>
            <a:r>
              <a:rPr lang="en-US" sz="2000" b="1" dirty="0">
                <a:effectLst/>
              </a:rPr>
              <a:t>[DOCUMENT TITLE] (Document #) </a:t>
            </a:r>
            <a:r>
              <a:rPr lang="en-US" sz="2000" b="1" i="1" dirty="0">
                <a:effectLst/>
              </a:rPr>
              <a:t>directed his/her message towards</a:t>
            </a:r>
            <a:r>
              <a:rPr lang="en-US" sz="2000" b="1" dirty="0">
                <a:effectLst/>
              </a:rPr>
              <a:t> [AUDIENCE] </a:t>
            </a:r>
            <a:r>
              <a:rPr lang="en-US" sz="2000" b="1" i="1" dirty="0">
                <a:effectLst/>
              </a:rPr>
              <a:t>because</a:t>
            </a:r>
            <a:r>
              <a:rPr lang="en-US" sz="2000" b="1" i="1" dirty="0" smtClean="0">
                <a:effectLst/>
              </a:rPr>
              <a:t>…”</a:t>
            </a:r>
            <a:endParaRPr lang="en-US" sz="2800" dirty="0">
              <a:effectLst/>
            </a:endParaRPr>
          </a:p>
        </p:txBody>
      </p:sp>
    </p:spTree>
    <p:extLst>
      <p:ext uri="{BB962C8B-B14F-4D97-AF65-F5344CB8AC3E}">
        <p14:creationId xmlns:p14="http://schemas.microsoft.com/office/powerpoint/2010/main" val="26666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normAutofit/>
          </a:bodyPr>
          <a:lstStyle/>
          <a:p>
            <a:r>
              <a:rPr lang="en-US" sz="4800" dirty="0" smtClean="0"/>
              <a:t>Step 1: Describe the document</a:t>
            </a:r>
            <a:endParaRPr lang="en-US" sz="4800" dirty="0"/>
          </a:p>
        </p:txBody>
      </p:sp>
      <p:sp>
        <p:nvSpPr>
          <p:cNvPr id="3" name="Content Placeholder 2"/>
          <p:cNvSpPr>
            <a:spLocks noGrp="1"/>
          </p:cNvSpPr>
          <p:nvPr>
            <p:ph idx="1"/>
          </p:nvPr>
        </p:nvSpPr>
        <p:spPr>
          <a:xfrm>
            <a:off x="352696" y="2666999"/>
            <a:ext cx="11508377" cy="3838304"/>
          </a:xfrm>
        </p:spPr>
        <p:txBody>
          <a:bodyPr>
            <a:normAutofit/>
          </a:bodyPr>
          <a:lstStyle/>
          <a:p>
            <a:pPr lvl="0"/>
            <a:r>
              <a:rPr lang="en-US" sz="2400" dirty="0">
                <a:effectLst/>
              </a:rPr>
              <a:t>Document Use: </a:t>
            </a:r>
            <a:r>
              <a:rPr lang="en-US" sz="2400" b="1" i="1" dirty="0">
                <a:effectLst/>
              </a:rPr>
              <a:t>“[DOCUMENT TITLE/AUTHOR] (Document #) illustrates/explains/reveals</a:t>
            </a:r>
            <a:r>
              <a:rPr lang="en-US" sz="2400" b="1" i="1" dirty="0" smtClean="0">
                <a:effectLst/>
              </a:rPr>
              <a:t>…” </a:t>
            </a:r>
            <a:r>
              <a:rPr lang="en-US" sz="2400" b="1" i="1" dirty="0" smtClean="0">
                <a:solidFill>
                  <a:schemeClr val="accent1"/>
                </a:solidFill>
                <a:effectLst/>
              </a:rPr>
              <a:t>(summary and connection to essay topic)</a:t>
            </a:r>
          </a:p>
          <a:p>
            <a:pPr lvl="0"/>
            <a:r>
              <a:rPr lang="en-US" sz="3200" dirty="0" smtClean="0">
                <a:effectLst/>
              </a:rPr>
              <a:t>The Northwest Ordinance of 1787 (Doc. 6) explains the method in which territories in the Ohio River Valley would enter the union.  It stipulates that new states </a:t>
            </a:r>
            <a:r>
              <a:rPr lang="en-US" sz="3200" dirty="0" smtClean="0">
                <a:effectLst/>
              </a:rPr>
              <a:t>in this area would be closed to slavery.</a:t>
            </a:r>
            <a:endParaRPr lang="en-US" sz="3200" dirty="0">
              <a:effectLst/>
            </a:endParaRPr>
          </a:p>
        </p:txBody>
      </p:sp>
    </p:spTree>
    <p:extLst>
      <p:ext uri="{BB962C8B-B14F-4D97-AF65-F5344CB8AC3E}">
        <p14:creationId xmlns:p14="http://schemas.microsoft.com/office/powerpoint/2010/main" val="316281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257" y="609600"/>
            <a:ext cx="10123487" cy="1905000"/>
          </a:xfrm>
          <a:ln>
            <a:solidFill>
              <a:schemeClr val="accent1"/>
            </a:solidFill>
          </a:ln>
        </p:spPr>
        <p:txBody>
          <a:bodyPr>
            <a:normAutofit/>
          </a:bodyPr>
          <a:lstStyle/>
          <a:p>
            <a:r>
              <a:rPr lang="en-US" sz="4800" dirty="0" smtClean="0"/>
              <a:t>Step 2: </a:t>
            </a:r>
            <a:r>
              <a:rPr lang="en-US" sz="4800" dirty="0" err="1" smtClean="0"/>
              <a:t>Hipp</a:t>
            </a:r>
            <a:r>
              <a:rPr lang="en-US" sz="4800" dirty="0" smtClean="0"/>
              <a:t> it!</a:t>
            </a:r>
            <a:endParaRPr lang="en-US" sz="4800" dirty="0"/>
          </a:p>
        </p:txBody>
      </p:sp>
      <p:sp>
        <p:nvSpPr>
          <p:cNvPr id="3" name="Content Placeholder 2"/>
          <p:cNvSpPr>
            <a:spLocks noGrp="1"/>
          </p:cNvSpPr>
          <p:nvPr>
            <p:ph idx="1"/>
          </p:nvPr>
        </p:nvSpPr>
        <p:spPr>
          <a:xfrm>
            <a:off x="352696" y="2666999"/>
            <a:ext cx="11508377" cy="3838304"/>
          </a:xfrm>
        </p:spPr>
        <p:txBody>
          <a:bodyPr>
            <a:normAutofit fontScale="70000" lnSpcReduction="20000"/>
          </a:bodyPr>
          <a:lstStyle/>
          <a:p>
            <a:pPr lvl="0"/>
            <a:r>
              <a:rPr lang="en-US" sz="2400" dirty="0">
                <a:effectLst/>
              </a:rPr>
              <a:t>Document Analysis:</a:t>
            </a:r>
            <a:endParaRPr lang="en-US" sz="3200" dirty="0">
              <a:effectLst/>
            </a:endParaRPr>
          </a:p>
          <a:p>
            <a:pPr lvl="1"/>
            <a:r>
              <a:rPr lang="en-US" sz="2000" dirty="0">
                <a:effectLst/>
              </a:rPr>
              <a:t>Purpose:</a:t>
            </a:r>
            <a:r>
              <a:rPr lang="en-US" sz="2000" b="1" dirty="0">
                <a:effectLst/>
              </a:rPr>
              <a:t>  “[DOCUMENT TITLE/AUTHOR] (Document #) </a:t>
            </a:r>
            <a:r>
              <a:rPr lang="en-US" sz="2000" b="1" i="1" dirty="0">
                <a:effectLst/>
              </a:rPr>
              <a:t>intends to…because…”</a:t>
            </a:r>
            <a:endParaRPr lang="en-US" sz="2800" dirty="0">
              <a:effectLst/>
            </a:endParaRPr>
          </a:p>
          <a:p>
            <a:pPr lvl="1"/>
            <a:r>
              <a:rPr lang="en-US" sz="2000" dirty="0">
                <a:effectLst/>
              </a:rPr>
              <a:t>Point of View:</a:t>
            </a:r>
            <a:r>
              <a:rPr lang="en-US" sz="2000" b="1" dirty="0">
                <a:effectLst/>
              </a:rPr>
              <a:t>  </a:t>
            </a:r>
            <a:r>
              <a:rPr lang="en-US" sz="2000" b="1" i="1" dirty="0">
                <a:effectLst/>
              </a:rPr>
              <a:t>“The author of</a:t>
            </a:r>
            <a:r>
              <a:rPr lang="en-US" sz="2000" b="1" dirty="0">
                <a:effectLst/>
              </a:rPr>
              <a:t> [DOCUMENT TITLE] (Document #) </a:t>
            </a:r>
            <a:r>
              <a:rPr lang="en-US" sz="2000" b="1" i="1" dirty="0">
                <a:effectLst/>
              </a:rPr>
              <a:t>believes…”</a:t>
            </a:r>
            <a:endParaRPr lang="en-US" sz="2800" dirty="0">
              <a:effectLst/>
            </a:endParaRPr>
          </a:p>
          <a:p>
            <a:pPr lvl="1"/>
            <a:r>
              <a:rPr lang="en-US" sz="2000" dirty="0">
                <a:solidFill>
                  <a:schemeClr val="accent1"/>
                </a:solidFill>
                <a:effectLst/>
              </a:rPr>
              <a:t>Historical Context:</a:t>
            </a:r>
            <a:r>
              <a:rPr lang="en-US" sz="2000" b="1" dirty="0">
                <a:solidFill>
                  <a:schemeClr val="accent1"/>
                </a:solidFill>
                <a:effectLst/>
              </a:rPr>
              <a:t>  “[EVENT/DEVELOPMENT] </a:t>
            </a:r>
            <a:r>
              <a:rPr lang="en-US" sz="2000" b="1" i="1" dirty="0">
                <a:solidFill>
                  <a:schemeClr val="accent1"/>
                </a:solidFill>
                <a:effectLst/>
              </a:rPr>
              <a:t>influenced </a:t>
            </a:r>
            <a:r>
              <a:rPr lang="en-US" sz="2000" b="1" dirty="0">
                <a:solidFill>
                  <a:schemeClr val="accent1"/>
                </a:solidFill>
                <a:effectLst/>
              </a:rPr>
              <a:t>[DOCUMENT TITLE/AUTHOR] (Document #)</a:t>
            </a:r>
            <a:r>
              <a:rPr lang="en-US" sz="2000" b="1" i="1" dirty="0">
                <a:solidFill>
                  <a:schemeClr val="accent1"/>
                </a:solidFill>
                <a:effectLst/>
              </a:rPr>
              <a:t> by…”</a:t>
            </a:r>
            <a:endParaRPr lang="en-US" sz="2800" dirty="0">
              <a:solidFill>
                <a:schemeClr val="accent1"/>
              </a:solidFill>
              <a:effectLst/>
            </a:endParaRPr>
          </a:p>
          <a:p>
            <a:pPr lvl="1"/>
            <a:r>
              <a:rPr lang="en-US" sz="2000" dirty="0">
                <a:effectLst/>
              </a:rPr>
              <a:t>Audience:</a:t>
            </a:r>
            <a:r>
              <a:rPr lang="en-US" sz="2000" b="1" dirty="0">
                <a:effectLst/>
              </a:rPr>
              <a:t>  “</a:t>
            </a:r>
            <a:r>
              <a:rPr lang="en-US" sz="2000" b="1" i="1" dirty="0">
                <a:effectLst/>
              </a:rPr>
              <a:t>The author of </a:t>
            </a:r>
            <a:r>
              <a:rPr lang="en-US" sz="2000" b="1" dirty="0">
                <a:effectLst/>
              </a:rPr>
              <a:t>[DOCUMENT TITLE] (Document #) </a:t>
            </a:r>
            <a:r>
              <a:rPr lang="en-US" sz="2000" b="1" i="1" dirty="0">
                <a:effectLst/>
              </a:rPr>
              <a:t>directed his/her message towards</a:t>
            </a:r>
            <a:r>
              <a:rPr lang="en-US" sz="2000" b="1" dirty="0">
                <a:effectLst/>
              </a:rPr>
              <a:t> [AUDIENCE] </a:t>
            </a:r>
            <a:r>
              <a:rPr lang="en-US" sz="2000" b="1" i="1" dirty="0">
                <a:effectLst/>
              </a:rPr>
              <a:t>because…”</a:t>
            </a:r>
            <a:endParaRPr lang="en-US" sz="2800" dirty="0">
              <a:effectLst/>
            </a:endParaRPr>
          </a:p>
          <a:p>
            <a:r>
              <a:rPr lang="en-US" sz="3200" dirty="0" smtClean="0">
                <a:effectLst/>
              </a:rPr>
              <a:t>The Northwest Ordinance of 1787 (Doc. 6) explains the method in which territories in the Ohio River Valley would enter the union.  It stipulates that new states </a:t>
            </a:r>
            <a:r>
              <a:rPr lang="en-US" sz="3200" dirty="0" smtClean="0">
                <a:effectLst/>
              </a:rPr>
              <a:t>in this area would be closed to slavery. </a:t>
            </a:r>
            <a:r>
              <a:rPr lang="en-US" sz="3200" b="1" dirty="0" smtClean="0">
                <a:solidFill>
                  <a:schemeClr val="accent1"/>
                </a:solidFill>
                <a:effectLst/>
              </a:rPr>
              <a:t>Population increase in the region influenced the creation of the Northwest Ordinance of 1787 (Doc. 6) by illustrating the need to create new states to provide citizens a political voice.  Northern “free” states were outnumbered by Southern “slave” states, and this document would help create balance in the Senate.</a:t>
            </a:r>
            <a:endParaRPr lang="en-US" sz="3200" dirty="0">
              <a:solidFill>
                <a:schemeClr val="accent1"/>
              </a:solidFill>
              <a:effectLst/>
            </a:endParaRPr>
          </a:p>
        </p:txBody>
      </p:sp>
    </p:spTree>
    <p:extLst>
      <p:ext uri="{BB962C8B-B14F-4D97-AF65-F5344CB8AC3E}">
        <p14:creationId xmlns:p14="http://schemas.microsoft.com/office/powerpoint/2010/main" val="249026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257" y="609600"/>
            <a:ext cx="10123487" cy="1905000"/>
          </a:xfrm>
          <a:ln>
            <a:solidFill>
              <a:schemeClr val="accent1"/>
            </a:solidFill>
          </a:ln>
        </p:spPr>
        <p:txBody>
          <a:bodyPr>
            <a:normAutofit/>
          </a:bodyPr>
          <a:lstStyle/>
          <a:p>
            <a:r>
              <a:rPr lang="en-US" sz="4800" dirty="0" smtClean="0"/>
              <a:t>Step 3: Connect the document</a:t>
            </a:r>
            <a:endParaRPr lang="en-US" sz="4800" dirty="0"/>
          </a:p>
        </p:txBody>
      </p:sp>
      <p:sp>
        <p:nvSpPr>
          <p:cNvPr id="3" name="Content Placeholder 2"/>
          <p:cNvSpPr>
            <a:spLocks noGrp="1"/>
          </p:cNvSpPr>
          <p:nvPr>
            <p:ph idx="1"/>
          </p:nvPr>
        </p:nvSpPr>
        <p:spPr>
          <a:xfrm>
            <a:off x="352696" y="2666999"/>
            <a:ext cx="11508377" cy="3838304"/>
          </a:xfrm>
        </p:spPr>
        <p:txBody>
          <a:bodyPr>
            <a:normAutofit fontScale="85000" lnSpcReduction="10000"/>
          </a:bodyPr>
          <a:lstStyle/>
          <a:p>
            <a:r>
              <a:rPr lang="en-US" sz="3200" dirty="0" smtClean="0">
                <a:effectLst/>
              </a:rPr>
              <a:t>The Northwest Ordinance of 1787 (Doc. 6) explains the method in which territories in the Ohio River Valley would enter the union.  It stipulates that new states </a:t>
            </a:r>
            <a:r>
              <a:rPr lang="en-US" sz="3200" dirty="0" smtClean="0">
                <a:effectLst/>
              </a:rPr>
              <a:t>in this area would be closed to slavery. </a:t>
            </a:r>
            <a:r>
              <a:rPr lang="en-US" sz="3200" dirty="0">
                <a:effectLst/>
              </a:rPr>
              <a:t>Population increase in the region influenced the creation of the Northwest Ordinance of 1787 (Doc. 6) by illustrating the need to create new states to provide citizens a political voice.  Northern “free” states were outnumbered by Southern “slave” states, and this document would help create balance in the </a:t>
            </a:r>
            <a:r>
              <a:rPr lang="en-US" sz="3200" dirty="0" smtClean="0">
                <a:effectLst/>
              </a:rPr>
              <a:t>Senate.  </a:t>
            </a:r>
            <a:r>
              <a:rPr lang="en-US" sz="3200" b="1" dirty="0" smtClean="0">
                <a:solidFill>
                  <a:schemeClr val="accent1"/>
                </a:solidFill>
                <a:effectLst/>
              </a:rPr>
              <a:t>The addition of the slavery clause illustrates the values of freedom and equality that played a prominent role in the American Revolution.</a:t>
            </a:r>
            <a:endParaRPr lang="en-US" sz="3200" dirty="0">
              <a:solidFill>
                <a:schemeClr val="accent1"/>
              </a:solidFill>
              <a:effectLst/>
            </a:endParaRPr>
          </a:p>
        </p:txBody>
      </p:sp>
    </p:spTree>
    <p:extLst>
      <p:ext uri="{BB962C8B-B14F-4D97-AF65-F5344CB8AC3E}">
        <p14:creationId xmlns:p14="http://schemas.microsoft.com/office/powerpoint/2010/main" val="64437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wedding reception landscape"/>
          <p:cNvPicPr>
            <a:picLocks noChangeAspect="1" noChangeArrowheads="1"/>
          </p:cNvPicPr>
          <p:nvPr/>
        </p:nvPicPr>
        <p:blipFill rotWithShape="1">
          <a:blip r:embed="rId2">
            <a:extLst>
              <a:ext uri="{28A0092B-C50C-407E-A947-70E740481C1C}">
                <a14:useLocalDpi xmlns:a14="http://schemas.microsoft.com/office/drawing/2010/main" val="0"/>
              </a:ext>
            </a:extLst>
          </a:blip>
          <a:srcRect t="14722" b="10278"/>
          <a:stretch/>
        </p:blipFill>
        <p:spPr bwMode="auto">
          <a:xfrm>
            <a:off x="0" y="-2540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2421032"/>
            <a:ext cx="12192000" cy="2015936"/>
          </a:xfrm>
          <a:prstGeom prst="rect">
            <a:avLst/>
          </a:prstGeom>
          <a:noFill/>
        </p:spPr>
        <p:txBody>
          <a:bodyPr wrap="square" lIns="91440" tIns="45720" rIns="91440" bIns="45720">
            <a:spAutoFit/>
          </a:bodyPr>
          <a:lstStyle/>
          <a:p>
            <a:pPr algn="ctr"/>
            <a:r>
              <a:rPr lang="en-US" sz="12000" b="1" cap="none" spc="0" dirty="0" smtClean="0">
                <a:ln w="0">
                  <a:solidFill>
                    <a:schemeClr val="tx1">
                      <a:lumMod val="95000"/>
                    </a:schemeClr>
                  </a:solidFill>
                </a:ln>
                <a:solidFill>
                  <a:schemeClr val="tx1"/>
                </a:solidFill>
                <a:effectLst>
                  <a:outerShdw blurRad="50800" dist="38100" dir="2700000" algn="tl" rotWithShape="0">
                    <a:prstClr val="black">
                      <a:alpha val="40000"/>
                    </a:prstClr>
                  </a:outerShdw>
                </a:effectLst>
                <a:latin typeface="Vladimir Script" panose="03050402040407070305" pitchFamily="66" charset="0"/>
              </a:rPr>
              <a:t>The Finished Product</a:t>
            </a:r>
            <a:endParaRPr lang="en-US" sz="12000" b="1" cap="none" spc="0" dirty="0">
              <a:ln w="0">
                <a:solidFill>
                  <a:schemeClr val="tx1">
                    <a:lumMod val="95000"/>
                  </a:schemeClr>
                </a:solidFill>
              </a:ln>
              <a:solidFill>
                <a:schemeClr val="tx1"/>
              </a:solidFill>
              <a:effectLst>
                <a:outerShdw blurRad="50800" dist="38100" dir="2700000" algn="tl" rotWithShape="0">
                  <a:prstClr val="black">
                    <a:alpha val="40000"/>
                  </a:prstClr>
                </a:outerShdw>
              </a:effectLst>
              <a:latin typeface="Vladimir Script" panose="03050402040407070305" pitchFamily="66" charset="0"/>
            </a:endParaRPr>
          </a:p>
        </p:txBody>
      </p:sp>
    </p:spTree>
    <p:extLst>
      <p:ext uri="{BB962C8B-B14F-4D97-AF65-F5344CB8AC3E}">
        <p14:creationId xmlns:p14="http://schemas.microsoft.com/office/powerpoint/2010/main" val="166374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normAutofit/>
          </a:bodyPr>
          <a:lstStyle/>
          <a:p>
            <a:r>
              <a:rPr lang="en-US" sz="4800" dirty="0" smtClean="0"/>
              <a:t>Re-read your essay!</a:t>
            </a:r>
            <a:endParaRPr lang="en-US" sz="4800" dirty="0"/>
          </a:p>
        </p:txBody>
      </p:sp>
      <p:sp>
        <p:nvSpPr>
          <p:cNvPr id="3" name="Content Placeholder 2"/>
          <p:cNvSpPr>
            <a:spLocks noGrp="1"/>
          </p:cNvSpPr>
          <p:nvPr>
            <p:ph idx="1"/>
          </p:nvPr>
        </p:nvSpPr>
        <p:spPr/>
        <p:txBody>
          <a:bodyPr>
            <a:noAutofit/>
          </a:bodyPr>
          <a:lstStyle/>
          <a:p>
            <a:pPr marL="0" indent="0">
              <a:buNone/>
            </a:pPr>
            <a:r>
              <a:rPr lang="en-US" sz="3200" dirty="0" smtClean="0"/>
              <a:t>If </a:t>
            </a:r>
            <a:r>
              <a:rPr lang="en-US" sz="3200" smtClean="0"/>
              <a:t>time permits, re-read </a:t>
            </a:r>
            <a:r>
              <a:rPr lang="en-US" sz="3200" dirty="0" smtClean="0"/>
              <a:t>your essay and check for accuracy.  Did you forget any words or write an unclear statement?  Cross it out and re-write it, drawing an arrow to where you’d like the reader to pick it up.  Does it flow?  Make sure your essay makes sense and follows the structure from your thesis.</a:t>
            </a:r>
            <a:endParaRPr lang="en-US" sz="3200" dirty="0"/>
          </a:p>
        </p:txBody>
      </p:sp>
    </p:spTree>
    <p:extLst>
      <p:ext uri="{BB962C8B-B14F-4D97-AF65-F5344CB8AC3E}">
        <p14:creationId xmlns:p14="http://schemas.microsoft.com/office/powerpoint/2010/main" val="182245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228601"/>
            <a:ext cx="11874500" cy="6629399"/>
          </a:xfrm>
        </p:spPr>
        <p:txBody>
          <a:bodyPr>
            <a:noAutofit/>
          </a:bodyPr>
          <a:lstStyle/>
          <a:p>
            <a:pPr marL="0" indent="0">
              <a:spcBef>
                <a:spcPts val="0"/>
              </a:spcBef>
              <a:buNone/>
            </a:pPr>
            <a:r>
              <a:rPr lang="en-US" sz="1400" dirty="0"/>
              <a:t>To fully understand the extent to which the American Revolution fundamentally changed American society, </a:t>
            </a:r>
            <a:r>
              <a:rPr lang="en-US" sz="1400" u="sng" dirty="0"/>
              <a:t>one must consider the broader historical context </a:t>
            </a:r>
            <a:r>
              <a:rPr lang="en-US" sz="1400" dirty="0"/>
              <a:t>that led to the war.  For almost 160 years following the founding of Jamestown, most British North American colonists were quite happy to be British, obeyed British law, practiced religious freedom they could not find in England, and enjoyed a great deal of autonomy under the policy of Salutary Neglect.   That friendly relationship changed however after the French and Indian war.</a:t>
            </a:r>
          </a:p>
          <a:p>
            <a:pPr marL="0" indent="0">
              <a:spcBef>
                <a:spcPts val="0"/>
              </a:spcBef>
              <a:buNone/>
            </a:pPr>
            <a:r>
              <a:rPr lang="en-US" sz="1400" dirty="0"/>
              <a:t>The French and Indian War was the turning point that led to the American Revolution which changed American society to a </a:t>
            </a:r>
            <a:r>
              <a:rPr lang="en-US" sz="1400" u="sng" dirty="0"/>
              <a:t>significant extent</a:t>
            </a:r>
            <a:r>
              <a:rPr lang="en-US" sz="1400" dirty="0"/>
              <a:t>, because in less than twenty years America had totally severed it ties with England politically, economically, and socially. </a:t>
            </a:r>
            <a:r>
              <a:rPr lang="en-US" sz="1400" u="sng" dirty="0"/>
              <a:t>Politically, the war established a new nation founded on Republican values that would be an example of freedom and democracy for the world to follow.  Socially, the American Revolution created a new society free from aristocracy.  Economically the colonies threw off the yoke of British mercantilism to create a truly independent American economy</a:t>
            </a:r>
            <a:r>
              <a:rPr lang="en-US" sz="1400" dirty="0"/>
              <a:t>. The American Revolution was far from perfect, but it promised hope for the future that one day all in America would find equality and freedom too</a:t>
            </a:r>
            <a:r>
              <a:rPr lang="en-US" sz="1400" dirty="0" smtClean="0"/>
              <a:t>.</a:t>
            </a:r>
          </a:p>
          <a:p>
            <a:pPr marL="0" indent="0">
              <a:spcBef>
                <a:spcPts val="0"/>
              </a:spcBef>
              <a:buNone/>
            </a:pPr>
            <a:r>
              <a:rPr lang="en-US" sz="1400" dirty="0"/>
              <a:t>Politically, the war established a new nation founded on Republican Values that would be an example of freedom and democracy for the world to follow.  </a:t>
            </a:r>
            <a:r>
              <a:rPr lang="en-US" sz="1400" dirty="0">
                <a:effectLst/>
              </a:rPr>
              <a:t>The Declaration of Independence </a:t>
            </a:r>
            <a:r>
              <a:rPr lang="en-US" sz="1400" i="1" dirty="0">
                <a:effectLst/>
              </a:rPr>
              <a:t>demonstrates</a:t>
            </a:r>
            <a:r>
              <a:rPr lang="en-US" sz="1400" dirty="0">
                <a:effectLst/>
              </a:rPr>
              <a:t> the values of the revolution </a:t>
            </a:r>
            <a:r>
              <a:rPr lang="en-US" sz="1400" i="1" dirty="0">
                <a:effectLst/>
              </a:rPr>
              <a:t>by </a:t>
            </a:r>
            <a:r>
              <a:rPr lang="en-US" sz="1400" dirty="0">
                <a:effectLst/>
              </a:rPr>
              <a:t>inspiring many Northern states to abolish slavery within their state constitutions.  The establishment of the belief that “all men are created equal” meant that freedom could not be denied to thousands of Americans simply based on race. This development illustrates the significant impact the American Revolution had the protection of natural rights for all Americans. The emergence of republican values post-Revolution </a:t>
            </a:r>
            <a:r>
              <a:rPr lang="en-US" sz="1400" i="1" dirty="0">
                <a:effectLst/>
              </a:rPr>
              <a:t>is supported by</a:t>
            </a:r>
            <a:r>
              <a:rPr lang="en-US" sz="1400" dirty="0">
                <a:effectLst/>
              </a:rPr>
              <a:t> the elimination of property requirements for suffrage </a:t>
            </a:r>
            <a:r>
              <a:rPr lang="en-US" sz="1400" i="1" dirty="0">
                <a:effectLst/>
              </a:rPr>
              <a:t>because </a:t>
            </a:r>
            <a:r>
              <a:rPr lang="en-US" sz="1400" dirty="0">
                <a:effectLst/>
              </a:rPr>
              <a:t>of the connection to the Revolutionary cry of “No taxation without representation!”  The American colonists could not rightly protest the lack of representation in Parliament without protecting all men’s right to a voice in their own government post-Revolution.  This situation reflects the Revolution’s extensive impact on post-war politics, and right of suffrage that is a common theme throughout American history.  The equality of men would also play a large part in the changes in American society as a result of the Revolution as </a:t>
            </a:r>
            <a:r>
              <a:rPr lang="en-US" sz="1400" dirty="0" smtClean="0">
                <a:effectLst/>
              </a:rPr>
              <a:t>well…</a:t>
            </a:r>
            <a:endParaRPr lang="en-US" sz="1400" dirty="0"/>
          </a:p>
          <a:p>
            <a:pPr marL="0" indent="0">
              <a:spcBef>
                <a:spcPts val="0"/>
              </a:spcBef>
              <a:buNone/>
            </a:pPr>
            <a:r>
              <a:rPr lang="en-US" sz="1400" dirty="0" smtClean="0"/>
              <a:t>P#2</a:t>
            </a:r>
          </a:p>
          <a:p>
            <a:pPr marL="0" indent="0">
              <a:spcBef>
                <a:spcPts val="0"/>
              </a:spcBef>
              <a:buNone/>
            </a:pPr>
            <a:r>
              <a:rPr lang="en-US" sz="1400" dirty="0" smtClean="0"/>
              <a:t>P#3</a:t>
            </a:r>
          </a:p>
          <a:p>
            <a:pPr marL="0" indent="0">
              <a:spcBef>
                <a:spcPts val="0"/>
              </a:spcBef>
              <a:buNone/>
            </a:pPr>
            <a:r>
              <a:rPr lang="en-US" sz="1400" dirty="0">
                <a:effectLst/>
              </a:rPr>
              <a:t>In the same way that the American Revolution significantly changed American society, so too did the American Civil War, especially in regards to rights of Americans.  Following the success of Union in the Civil War, the abolition of slavery under the 13</a:t>
            </a:r>
            <a:r>
              <a:rPr lang="en-US" sz="1400" baseline="30000" dirty="0">
                <a:effectLst/>
              </a:rPr>
              <a:t>th</a:t>
            </a:r>
            <a:r>
              <a:rPr lang="en-US" sz="1400" dirty="0">
                <a:effectLst/>
              </a:rPr>
              <a:t> Amendment was seen as the extension of the rights of life, liberty, and happiness described in the Declaration of Independence.  The American belief that “all men are created equal” was furthered by the 14</a:t>
            </a:r>
            <a:r>
              <a:rPr lang="en-US" sz="1400" baseline="30000" dirty="0">
                <a:effectLst/>
              </a:rPr>
              <a:t>th</a:t>
            </a:r>
            <a:r>
              <a:rPr lang="en-US" sz="1400" dirty="0">
                <a:effectLst/>
              </a:rPr>
              <a:t> and 15</a:t>
            </a:r>
            <a:r>
              <a:rPr lang="en-US" sz="1400" baseline="30000" dirty="0">
                <a:effectLst/>
              </a:rPr>
              <a:t>th</a:t>
            </a:r>
            <a:r>
              <a:rPr lang="en-US" sz="1400" dirty="0">
                <a:effectLst/>
              </a:rPr>
              <a:t> Amendments, which provided equal treatment under the law for all citizens and suffrage for all men, respectively.  While some were left out of the benefits of the Declaration of Independence when it was written, significant strides to accomplish those lofty goals were taken following the Civil War, and continues to today</a:t>
            </a:r>
            <a:r>
              <a:rPr lang="en-US" sz="1400" dirty="0" smtClean="0">
                <a:effectLst/>
              </a:rPr>
              <a:t>.</a:t>
            </a:r>
            <a:endParaRPr lang="en-US" sz="1400" dirty="0">
              <a:effectLst/>
            </a:endParaRPr>
          </a:p>
        </p:txBody>
      </p:sp>
      <p:sp>
        <p:nvSpPr>
          <p:cNvPr id="4" name="Rectangle 3"/>
          <p:cNvSpPr/>
          <p:nvPr/>
        </p:nvSpPr>
        <p:spPr>
          <a:xfrm>
            <a:off x="5795768" y="28546"/>
            <a:ext cx="663963" cy="400110"/>
          </a:xfrm>
          <a:prstGeom prst="rect">
            <a:avLst/>
          </a:prstGeom>
          <a:noFill/>
        </p:spPr>
        <p:txBody>
          <a:bodyPr wrap="none" lIns="91440" tIns="45720" rIns="91440" bIns="45720">
            <a:spAutoFit/>
          </a:bodyPr>
          <a:lstStyle/>
          <a:p>
            <a:pPr algn="ctr"/>
            <a:r>
              <a:rPr lang="en-US" sz="20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LEQ</a:t>
            </a:r>
            <a:endParaRPr lang="en-US" sz="20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7296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228601"/>
            <a:ext cx="11874500" cy="6629399"/>
          </a:xfrm>
        </p:spPr>
        <p:txBody>
          <a:bodyPr>
            <a:noAutofit/>
          </a:bodyPr>
          <a:lstStyle/>
          <a:p>
            <a:pPr marL="0" indent="0">
              <a:spcBef>
                <a:spcPts val="0"/>
              </a:spcBef>
              <a:buNone/>
            </a:pPr>
            <a:r>
              <a:rPr lang="en-US" sz="1400" dirty="0"/>
              <a:t>To fully understand the extent to which the American Revolution fundamentally changed American society, </a:t>
            </a:r>
            <a:r>
              <a:rPr lang="en-US" sz="1400" u="sng" dirty="0"/>
              <a:t>one must consider the broader historical context </a:t>
            </a:r>
            <a:r>
              <a:rPr lang="en-US" sz="1400" dirty="0"/>
              <a:t>that led to the war.  For almost 160 years following the founding of Jamestown, most British North American colonists were quite happy to be British, obeyed British law, practiced religious freedom they could not find in England, and enjoyed a great deal of autonomy under the policy of Salutary Neglect.   That friendly relationship changed however after the French and Indian war.</a:t>
            </a:r>
          </a:p>
          <a:p>
            <a:pPr marL="0" indent="0">
              <a:spcBef>
                <a:spcPts val="0"/>
              </a:spcBef>
              <a:buNone/>
            </a:pPr>
            <a:r>
              <a:rPr lang="en-US" sz="1400" dirty="0"/>
              <a:t>The French and Indian War was the turning point that led to the American Revolution which changed American society to a </a:t>
            </a:r>
            <a:r>
              <a:rPr lang="en-US" sz="1400" u="sng" dirty="0"/>
              <a:t>significant extent</a:t>
            </a:r>
            <a:r>
              <a:rPr lang="en-US" sz="1400" dirty="0"/>
              <a:t>, because in less than twenty years America had totally severed it ties with England politically, economically, and socially. </a:t>
            </a:r>
            <a:r>
              <a:rPr lang="en-US" sz="1400" u="sng" dirty="0"/>
              <a:t>Politically, the war established a new nation founded on Republican values that would be an example of freedom and democracy for the world to follow.  Socially, the American Revolution created a new society free from aristocracy.  Economically the colonies threw off the yoke of British mercantilism to create a truly independent American economy</a:t>
            </a:r>
            <a:r>
              <a:rPr lang="en-US" sz="1400" dirty="0"/>
              <a:t>. The American Revolution was far from perfect, but it promised hope for the future that one day all in America would find equality and freedom too</a:t>
            </a:r>
            <a:r>
              <a:rPr lang="en-US" sz="1400" dirty="0" smtClean="0"/>
              <a:t>.</a:t>
            </a:r>
          </a:p>
          <a:p>
            <a:pPr marL="0" indent="0">
              <a:buNone/>
            </a:pPr>
            <a:r>
              <a:rPr lang="en-US" sz="1400" dirty="0"/>
              <a:t>Politically, the war established a new nation founded on Republican Values that would be an example of freedom and democracy for the world to follow. </a:t>
            </a:r>
            <a:r>
              <a:rPr lang="en-US" sz="1400" dirty="0">
                <a:effectLst/>
              </a:rPr>
              <a:t>The Northwest Ordinance of 1787 (Doc. 6) explains the method in which territories in the Ohio River Valley would enter the union.  It stipulates that new states in this area would be closed to slavery. Population increase in the region influenced the creation of the Northwest Ordinance of 1787 (Doc. 6) by illustrating the need to create new states to provide citizens a political voice.  Northern “free” states were outnumbered by Southern “slave” states, and this document would help create balance in the Senate.  The addition of the slavery clause illustrates the values of freedom and equality that played a prominent role in the American </a:t>
            </a:r>
            <a:r>
              <a:rPr lang="en-US" sz="1400" dirty="0" smtClean="0">
                <a:effectLst/>
              </a:rPr>
              <a:t>Revolution…</a:t>
            </a:r>
            <a:endParaRPr lang="en-US" sz="1400" dirty="0">
              <a:effectLst/>
            </a:endParaRPr>
          </a:p>
          <a:p>
            <a:pPr marL="0" indent="0">
              <a:spcBef>
                <a:spcPts val="0"/>
              </a:spcBef>
              <a:buNone/>
            </a:pPr>
            <a:r>
              <a:rPr lang="en-US" sz="1400" dirty="0" smtClean="0"/>
              <a:t>P#2</a:t>
            </a:r>
          </a:p>
          <a:p>
            <a:pPr marL="0" indent="0">
              <a:spcBef>
                <a:spcPts val="0"/>
              </a:spcBef>
              <a:buNone/>
            </a:pPr>
            <a:r>
              <a:rPr lang="en-US" sz="1400" dirty="0" smtClean="0"/>
              <a:t>P#3</a:t>
            </a:r>
          </a:p>
          <a:p>
            <a:pPr marL="0" indent="0">
              <a:spcBef>
                <a:spcPts val="0"/>
              </a:spcBef>
              <a:buNone/>
            </a:pPr>
            <a:r>
              <a:rPr lang="en-US" sz="1400" dirty="0">
                <a:effectLst/>
              </a:rPr>
              <a:t>In the same way that the American Revolution significantly changed American society, so too did the American Civil War, especially in regards to rights of Americans.  Following the success of Union in the Civil War, the abolition of slavery under the 13</a:t>
            </a:r>
            <a:r>
              <a:rPr lang="en-US" sz="1400" baseline="30000" dirty="0">
                <a:effectLst/>
              </a:rPr>
              <a:t>th</a:t>
            </a:r>
            <a:r>
              <a:rPr lang="en-US" sz="1400" dirty="0">
                <a:effectLst/>
              </a:rPr>
              <a:t> Amendment was seen as the extension of the rights of life, liberty, and happiness described in the Declaration of Independence.  The American belief that “all men are created equal” was furthered by the 14</a:t>
            </a:r>
            <a:r>
              <a:rPr lang="en-US" sz="1400" baseline="30000" dirty="0">
                <a:effectLst/>
              </a:rPr>
              <a:t>th</a:t>
            </a:r>
            <a:r>
              <a:rPr lang="en-US" sz="1400" dirty="0">
                <a:effectLst/>
              </a:rPr>
              <a:t> and 15</a:t>
            </a:r>
            <a:r>
              <a:rPr lang="en-US" sz="1400" baseline="30000" dirty="0">
                <a:effectLst/>
              </a:rPr>
              <a:t>th</a:t>
            </a:r>
            <a:r>
              <a:rPr lang="en-US" sz="1400" dirty="0">
                <a:effectLst/>
              </a:rPr>
              <a:t> Amendments, which provided equal treatment under the law for all citizens and suffrage for all men, respectively.  While some were left out of the benefits of the Declaration of Independence when it was written, significant strides to accomplish those lofty goals were taken following the Civil War, and continues to today</a:t>
            </a:r>
            <a:r>
              <a:rPr lang="en-US" sz="1400" dirty="0" smtClean="0">
                <a:effectLst/>
              </a:rPr>
              <a:t>.</a:t>
            </a:r>
            <a:endParaRPr lang="en-US" sz="1400" dirty="0">
              <a:effectLst/>
            </a:endParaRPr>
          </a:p>
        </p:txBody>
      </p:sp>
      <p:sp>
        <p:nvSpPr>
          <p:cNvPr id="4" name="Rectangle 3"/>
          <p:cNvSpPr/>
          <p:nvPr/>
        </p:nvSpPr>
        <p:spPr>
          <a:xfrm>
            <a:off x="5754090" y="28546"/>
            <a:ext cx="747320" cy="400110"/>
          </a:xfrm>
          <a:prstGeom prst="rect">
            <a:avLst/>
          </a:prstGeom>
          <a:noFill/>
        </p:spPr>
        <p:txBody>
          <a:bodyPr wrap="none" lIns="91440" tIns="45720" rIns="91440" bIns="45720">
            <a:spAutoFit/>
          </a:bodyPr>
          <a:lstStyle/>
          <a:p>
            <a:pPr algn="ctr"/>
            <a:r>
              <a:rPr lang="en-US" sz="20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DBQ</a:t>
            </a:r>
            <a:endParaRPr lang="en-US" sz="20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43418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normAutofit/>
          </a:bodyPr>
          <a:lstStyle/>
          <a:p>
            <a:r>
              <a:rPr lang="en-US" sz="4800" dirty="0" smtClean="0"/>
              <a:t>Step 2: What is the topic and timeframe?</a:t>
            </a:r>
            <a:endParaRPr lang="en-US" sz="4800" dirty="0"/>
          </a:p>
        </p:txBody>
      </p:sp>
      <p:sp>
        <p:nvSpPr>
          <p:cNvPr id="3" name="Content Placeholder 2"/>
          <p:cNvSpPr>
            <a:spLocks noGrp="1"/>
          </p:cNvSpPr>
          <p:nvPr>
            <p:ph idx="1"/>
          </p:nvPr>
        </p:nvSpPr>
        <p:spPr/>
        <p:txBody>
          <a:bodyPr>
            <a:normAutofit/>
          </a:bodyPr>
          <a:lstStyle/>
          <a:p>
            <a:pPr marL="0" indent="0">
              <a:buNone/>
            </a:pPr>
            <a:r>
              <a:rPr lang="en-US" sz="3600" dirty="0" smtClean="0">
                <a:effectLst/>
              </a:rPr>
              <a:t>To </a:t>
            </a:r>
            <a:r>
              <a:rPr lang="en-US" sz="3600" dirty="0">
                <a:effectLst/>
              </a:rPr>
              <a:t>what extent did the </a:t>
            </a:r>
            <a:r>
              <a:rPr lang="en-US" sz="3600" b="1" dirty="0">
                <a:solidFill>
                  <a:schemeClr val="accent1"/>
                </a:solidFill>
                <a:effectLst/>
              </a:rPr>
              <a:t>American Revolution fundamentally change American society</a:t>
            </a:r>
            <a:r>
              <a:rPr lang="en-US" sz="3600" dirty="0">
                <a:effectLst/>
              </a:rPr>
              <a:t>?  In your answer, be sure to address the political, social, and economic effects of the Revolution in the period </a:t>
            </a:r>
            <a:r>
              <a:rPr lang="en-US" sz="3600" b="1" dirty="0">
                <a:solidFill>
                  <a:schemeClr val="accent1"/>
                </a:solidFill>
                <a:effectLst/>
              </a:rPr>
              <a:t>1775-1800</a:t>
            </a:r>
            <a:r>
              <a:rPr lang="en-US" sz="3600" dirty="0">
                <a:effectLst/>
              </a:rPr>
              <a:t>. </a:t>
            </a:r>
          </a:p>
        </p:txBody>
      </p:sp>
    </p:spTree>
    <p:extLst>
      <p:ext uri="{BB962C8B-B14F-4D97-AF65-F5344CB8AC3E}">
        <p14:creationId xmlns:p14="http://schemas.microsoft.com/office/powerpoint/2010/main" val="97856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a:solidFill>
              <a:schemeClr val="accent1"/>
            </a:solidFill>
          </a:ln>
        </p:spPr>
        <p:txBody>
          <a:bodyPr>
            <a:normAutofit/>
          </a:bodyPr>
          <a:lstStyle/>
          <a:p>
            <a:r>
              <a:rPr lang="en-US" sz="4400" dirty="0" smtClean="0"/>
              <a:t>Step </a:t>
            </a:r>
            <a:r>
              <a:rPr lang="en-US" sz="4400" dirty="0" smtClean="0"/>
              <a:t>3: What is the HTS? (Historical Thinking Skill)</a:t>
            </a:r>
            <a:endParaRPr lang="en-US" sz="4400" dirty="0"/>
          </a:p>
        </p:txBody>
      </p:sp>
      <p:sp>
        <p:nvSpPr>
          <p:cNvPr id="14" name="Rectangle 13"/>
          <p:cNvSpPr/>
          <p:nvPr/>
        </p:nvSpPr>
        <p:spPr>
          <a:xfrm>
            <a:off x="556447" y="5537557"/>
            <a:ext cx="2125295" cy="461665"/>
          </a:xfrm>
          <a:prstGeom prst="rect">
            <a:avLst/>
          </a:prstGeom>
        </p:spPr>
        <p:txBody>
          <a:bodyPr wrap="square">
            <a:spAutoFit/>
          </a:bodyPr>
          <a:lstStyle/>
          <a:p>
            <a:r>
              <a:rPr lang="en-US" sz="2400" b="1" dirty="0" smtClean="0"/>
              <a:t>Causation</a:t>
            </a:r>
            <a:endParaRPr lang="en-US" sz="2400" b="1" dirty="0"/>
          </a:p>
        </p:txBody>
      </p:sp>
      <p:sp>
        <p:nvSpPr>
          <p:cNvPr id="15" name="Rectangle 14"/>
          <p:cNvSpPr/>
          <p:nvPr/>
        </p:nvSpPr>
        <p:spPr>
          <a:xfrm>
            <a:off x="5031764" y="5543728"/>
            <a:ext cx="2125296" cy="461665"/>
          </a:xfrm>
          <a:prstGeom prst="rect">
            <a:avLst/>
          </a:prstGeom>
        </p:spPr>
        <p:txBody>
          <a:bodyPr wrap="square">
            <a:spAutoFit/>
          </a:bodyPr>
          <a:lstStyle/>
          <a:p>
            <a:pPr algn="ctr"/>
            <a:r>
              <a:rPr lang="en-US" sz="2400" b="1" dirty="0" smtClean="0"/>
              <a:t>Comparison</a:t>
            </a:r>
            <a:endParaRPr lang="en-US" sz="2400" b="1" dirty="0"/>
          </a:p>
        </p:txBody>
      </p:sp>
      <p:sp>
        <p:nvSpPr>
          <p:cNvPr id="16" name="Rectangle 15"/>
          <p:cNvSpPr/>
          <p:nvPr/>
        </p:nvSpPr>
        <p:spPr>
          <a:xfrm>
            <a:off x="7916529" y="5537557"/>
            <a:ext cx="1786857" cy="461665"/>
          </a:xfrm>
          <a:prstGeom prst="rect">
            <a:avLst/>
          </a:prstGeom>
        </p:spPr>
        <p:txBody>
          <a:bodyPr wrap="square">
            <a:spAutoFit/>
          </a:bodyPr>
          <a:lstStyle/>
          <a:p>
            <a:pPr algn="ctr"/>
            <a:r>
              <a:rPr lang="en-US" sz="2400" b="1" dirty="0" smtClean="0"/>
              <a:t>Continuity</a:t>
            </a:r>
            <a:endParaRPr lang="en-US" sz="2400" b="1" dirty="0"/>
          </a:p>
        </p:txBody>
      </p:sp>
      <p:sp>
        <p:nvSpPr>
          <p:cNvPr id="17" name="Rectangle 16"/>
          <p:cNvSpPr/>
          <p:nvPr/>
        </p:nvSpPr>
        <p:spPr>
          <a:xfrm>
            <a:off x="9993015" y="5543729"/>
            <a:ext cx="1786857" cy="461665"/>
          </a:xfrm>
          <a:prstGeom prst="rect">
            <a:avLst/>
          </a:prstGeom>
        </p:spPr>
        <p:txBody>
          <a:bodyPr wrap="square">
            <a:spAutoFit/>
          </a:bodyPr>
          <a:lstStyle/>
          <a:p>
            <a:pPr algn="ctr"/>
            <a:r>
              <a:rPr lang="en-US" sz="2400" b="1" dirty="0" smtClean="0"/>
              <a:t>Change</a:t>
            </a:r>
            <a:endParaRPr lang="en-US" sz="2400" b="1" dirty="0"/>
          </a:p>
        </p:txBody>
      </p:sp>
      <p:sp>
        <p:nvSpPr>
          <p:cNvPr id="20" name="Rectangle 19"/>
          <p:cNvSpPr/>
          <p:nvPr/>
        </p:nvSpPr>
        <p:spPr>
          <a:xfrm>
            <a:off x="3167677" y="5543728"/>
            <a:ext cx="2125295" cy="461665"/>
          </a:xfrm>
          <a:prstGeom prst="rect">
            <a:avLst/>
          </a:prstGeom>
        </p:spPr>
        <p:txBody>
          <a:bodyPr wrap="square">
            <a:spAutoFit/>
          </a:bodyPr>
          <a:lstStyle/>
          <a:p>
            <a:r>
              <a:rPr lang="en-US" sz="2400" b="1" dirty="0" smtClean="0"/>
              <a:t>Effect</a:t>
            </a:r>
            <a:endParaRPr lang="en-US" sz="2400" b="1" dirty="0"/>
          </a:p>
        </p:txBody>
      </p:sp>
      <p:sp>
        <p:nvSpPr>
          <p:cNvPr id="2" name="Rectangle 1"/>
          <p:cNvSpPr/>
          <p:nvPr/>
        </p:nvSpPr>
        <p:spPr>
          <a:xfrm>
            <a:off x="563562" y="2817336"/>
            <a:ext cx="11061700" cy="2062103"/>
          </a:xfrm>
          <a:prstGeom prst="rect">
            <a:avLst/>
          </a:prstGeom>
        </p:spPr>
        <p:txBody>
          <a:bodyPr wrap="square">
            <a:spAutoFit/>
          </a:bodyPr>
          <a:lstStyle/>
          <a:p>
            <a:r>
              <a:rPr lang="en-US" sz="3200" cap="small" dirty="0"/>
              <a:t>To what extent did the American Revolution fundamentally change American society?  In your answer, be sure to address the political, social, and economic effects of the Revolution in the period 1775-1800. </a:t>
            </a:r>
            <a:endParaRPr lang="en-US" sz="3200" cap="small" dirty="0"/>
          </a:p>
        </p:txBody>
      </p:sp>
      <p:sp>
        <p:nvSpPr>
          <p:cNvPr id="21" name="Oval 20"/>
          <p:cNvSpPr/>
          <p:nvPr/>
        </p:nvSpPr>
        <p:spPr>
          <a:xfrm>
            <a:off x="2857006" y="5537557"/>
            <a:ext cx="1688823" cy="555902"/>
          </a:xfrm>
          <a:prstGeom prst="ellipse">
            <a:avLst/>
          </a:prstGeom>
          <a:no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Oval 21"/>
          <p:cNvSpPr/>
          <p:nvPr/>
        </p:nvSpPr>
        <p:spPr>
          <a:xfrm>
            <a:off x="9930076" y="5542379"/>
            <a:ext cx="1912733" cy="555902"/>
          </a:xfrm>
          <a:prstGeom prst="ellipse">
            <a:avLst/>
          </a:prstGeom>
          <a:no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3002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0" grpId="0"/>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normAutofit/>
          </a:bodyPr>
          <a:lstStyle/>
          <a:p>
            <a:r>
              <a:rPr lang="en-US" sz="4800" dirty="0" smtClean="0"/>
              <a:t>Step 4: What broad topics should are addressed?</a:t>
            </a:r>
            <a:endParaRPr lang="en-US" sz="4800" dirty="0"/>
          </a:p>
        </p:txBody>
      </p:sp>
      <p:sp>
        <p:nvSpPr>
          <p:cNvPr id="3" name="Content Placeholder 2"/>
          <p:cNvSpPr>
            <a:spLocks noGrp="1"/>
          </p:cNvSpPr>
          <p:nvPr>
            <p:ph idx="1"/>
          </p:nvPr>
        </p:nvSpPr>
        <p:spPr/>
        <p:txBody>
          <a:bodyPr>
            <a:normAutofit/>
          </a:bodyPr>
          <a:lstStyle/>
          <a:p>
            <a:pPr marL="0" indent="0">
              <a:buNone/>
            </a:pPr>
            <a:r>
              <a:rPr lang="en-US" sz="3600" dirty="0" smtClean="0">
                <a:effectLst/>
              </a:rPr>
              <a:t>To </a:t>
            </a:r>
            <a:r>
              <a:rPr lang="en-US" sz="3600" dirty="0">
                <a:effectLst/>
              </a:rPr>
              <a:t>what extent did the American Revolution fundamentally change American society?  In your answer, be sure to address the </a:t>
            </a:r>
            <a:r>
              <a:rPr lang="en-US" sz="3600" b="1" dirty="0">
                <a:solidFill>
                  <a:schemeClr val="accent1"/>
                </a:solidFill>
                <a:effectLst/>
              </a:rPr>
              <a:t>political, social, and economic</a:t>
            </a:r>
            <a:r>
              <a:rPr lang="en-US" sz="3600" dirty="0">
                <a:effectLst/>
              </a:rPr>
              <a:t> effects of the Revolution in the period 1775-1800. </a:t>
            </a:r>
          </a:p>
        </p:txBody>
      </p:sp>
    </p:spTree>
    <p:extLst>
      <p:ext uri="{BB962C8B-B14F-4D97-AF65-F5344CB8AC3E}">
        <p14:creationId xmlns:p14="http://schemas.microsoft.com/office/powerpoint/2010/main" val="66116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761" y="380010"/>
            <a:ext cx="11400312" cy="6092041"/>
          </a:xfrm>
        </p:spPr>
        <p:txBody>
          <a:bodyPr>
            <a:normAutofit/>
          </a:bodyPr>
          <a:lstStyle/>
          <a:p>
            <a:pPr marL="0" indent="0">
              <a:buNone/>
            </a:pPr>
            <a:r>
              <a:rPr lang="en-US" sz="3600" dirty="0">
                <a:effectLst/>
              </a:rPr>
              <a:t>The most important part of any essay is how you open it with your introductory paragraph. By the time the reader is finished with this first impression of your writing it must be VERY clear that you know the subject and are Answering The Full Prompt (ATFP). There is a very simple formula for starting any essay that will both GRAB the reader and provide STRUCTURE for you to follow for the rest of the essay. </a:t>
            </a:r>
          </a:p>
        </p:txBody>
      </p:sp>
    </p:spTree>
    <p:extLst>
      <p:ext uri="{BB962C8B-B14F-4D97-AF65-F5344CB8AC3E}">
        <p14:creationId xmlns:p14="http://schemas.microsoft.com/office/powerpoint/2010/main" val="36089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tar Wars Intr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010" y="0"/>
            <a:ext cx="12299009" cy="682435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213" y="2892797"/>
            <a:ext cx="11801575" cy="1072407"/>
          </a:xfrm>
          <a:prstGeom prst="rect">
            <a:avLst/>
          </a:prstGeom>
        </p:spPr>
      </p:pic>
    </p:spTree>
    <p:extLst>
      <p:ext uri="{BB962C8B-B14F-4D97-AF65-F5344CB8AC3E}">
        <p14:creationId xmlns:p14="http://schemas.microsoft.com/office/powerpoint/2010/main" val="133332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nodeType="afterEffect">
                                  <p:stCondLst>
                                    <p:cond delay="2000"/>
                                  </p:stCondLst>
                                  <p:childTnLst>
                                    <p:animEffect transition="out" filter="fade">
                                      <p:cBhvr>
                                        <p:cTn id="6" dur="3000"/>
                                        <p:tgtEl>
                                          <p:spTgt spid="4"/>
                                        </p:tgtEl>
                                      </p:cBhvr>
                                    </p:animEffect>
                                    <p:anim calcmode="lin" valueType="num">
                                      <p:cBhvr>
                                        <p:cTn id="7" dur="3000"/>
                                        <p:tgtEl>
                                          <p:spTgt spid="4"/>
                                        </p:tgtEl>
                                        <p:attrNameLst>
                                          <p:attrName>ppt_x</p:attrName>
                                        </p:attrNameLst>
                                      </p:cBhvr>
                                      <p:tavLst>
                                        <p:tav tm="0">
                                          <p:val>
                                            <p:strVal val="ppt_x"/>
                                          </p:val>
                                        </p:tav>
                                        <p:tav tm="100000">
                                          <p:val>
                                            <p:strVal val="ppt_x"/>
                                          </p:val>
                                        </p:tav>
                                      </p:tavLst>
                                    </p:anim>
                                    <p:anim calcmode="lin" valueType="num">
                                      <p:cBhvr>
                                        <p:cTn id="8" dur="3000"/>
                                        <p:tgtEl>
                                          <p:spTgt spid="4"/>
                                        </p:tgtEl>
                                        <p:attrNameLst>
                                          <p:attrName>ppt_y</p:attrName>
                                        </p:attrNameLst>
                                      </p:cBhvr>
                                      <p:tavLst>
                                        <p:tav tm="0">
                                          <p:val>
                                            <p:strVal val="ppt_y"/>
                                          </p:val>
                                        </p:tav>
                                        <p:tav tm="100000">
                                          <p:val>
                                            <p:strVal val="ppt_y-.1"/>
                                          </p:val>
                                        </p:tav>
                                      </p:tavLst>
                                    </p:anim>
                                    <p:set>
                                      <p:cBhvr>
                                        <p:cTn id="9" dur="1" fill="hold">
                                          <p:stCondLst>
                                            <p:cond delay="2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fullScrn="1">
              <p:cMediaNode vol="100000">
                <p:cTn id="15" fill="hold" display="0">
                  <p:stCondLst>
                    <p:cond delay="indefinite"/>
                  </p:stCondLst>
                </p:cTn>
                <p:tgtEl>
                  <p:spTgt spid="5"/>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660</TotalTime>
  <Words>2359</Words>
  <Application>Microsoft Office PowerPoint</Application>
  <PresentationFormat>Widescreen</PresentationFormat>
  <Paragraphs>167</Paragraphs>
  <Slides>47</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Bauhaus 93</vt:lpstr>
      <vt:lpstr>Calibri</vt:lpstr>
      <vt:lpstr>Century Gothic</vt:lpstr>
      <vt:lpstr>OCR A Extended</vt:lpstr>
      <vt:lpstr>Times New Roman</vt:lpstr>
      <vt:lpstr>Vladimir Script</vt:lpstr>
      <vt:lpstr>Mesh</vt:lpstr>
      <vt:lpstr>How to write a                      essay</vt:lpstr>
      <vt:lpstr>PowerPoint Presentation</vt:lpstr>
      <vt:lpstr>Sample Prompt:</vt:lpstr>
      <vt:lpstr>Step 1: What is your job?</vt:lpstr>
      <vt:lpstr>Step 2: What is the topic and timeframe?</vt:lpstr>
      <vt:lpstr>Step 3: What is the HTS? (Historical Thinking Skill)</vt:lpstr>
      <vt:lpstr>Step 4: What broad topics should are addressed?</vt:lpstr>
      <vt:lpstr>PowerPoint Presentation</vt:lpstr>
      <vt:lpstr>PowerPoint Presentation</vt:lpstr>
      <vt:lpstr>PowerPoint Presentation</vt:lpstr>
      <vt:lpstr>Sample Prompt:</vt:lpstr>
      <vt:lpstr> Step 1: Brainstorm Past Events</vt:lpstr>
      <vt:lpstr> Step 2: Build your context briefly, in two or three sentences. </vt:lpstr>
      <vt:lpstr>PowerPoint Presentation</vt:lpstr>
      <vt:lpstr>PowerPoint Presentation</vt:lpstr>
      <vt:lpstr>PowerPoint Presentation</vt:lpstr>
      <vt:lpstr>Step 1: Analyze the Prompt</vt:lpstr>
      <vt:lpstr> Step 2: Determine your topics</vt:lpstr>
      <vt:lpstr> Step 2: Determine your topics</vt:lpstr>
      <vt:lpstr> Step 3: Put the pieces together</vt:lpstr>
      <vt:lpstr>PowerPoint Presentation</vt:lpstr>
      <vt:lpstr> Step 1: Copy your thesis topics (Basic)</vt:lpstr>
      <vt:lpstr>Step 1: Copy Your Thesis Topics (Advanced)</vt:lpstr>
      <vt:lpstr> Step 1: Copy your thesis topics (Basic)</vt:lpstr>
      <vt:lpstr>Step 2: Add your facts, details, and documents</vt:lpstr>
      <vt:lpstr>Step 2: Add your facts, details, and documents</vt:lpstr>
      <vt:lpstr>Step 3: Connect Evidence and provide significance</vt:lpstr>
      <vt:lpstr>Step 4: Put it all Together</vt:lpstr>
      <vt:lpstr>PowerPoint Presentation</vt:lpstr>
      <vt:lpstr>PowerPoint Presentation</vt:lpstr>
      <vt:lpstr> Step 1: What’s the best fit? What’s easiest?</vt:lpstr>
      <vt:lpstr>Example:</vt:lpstr>
      <vt:lpstr>Example:</vt:lpstr>
      <vt:lpstr>PowerPoint Presentation</vt:lpstr>
      <vt:lpstr>How to Use Docs</vt:lpstr>
      <vt:lpstr>PowerPoint Presentation</vt:lpstr>
      <vt:lpstr>PowerPoint Presentation</vt:lpstr>
      <vt:lpstr>PowerPoint Presentation</vt:lpstr>
      <vt:lpstr>PowerPoint Presentation</vt:lpstr>
      <vt:lpstr>How to Use Docs</vt:lpstr>
      <vt:lpstr>Step 1: Describe the document</vt:lpstr>
      <vt:lpstr>Step 2: Hipp it!</vt:lpstr>
      <vt:lpstr>Step 3: Connect the document</vt:lpstr>
      <vt:lpstr>PowerPoint Presentation</vt:lpstr>
      <vt:lpstr>Re-read your essay!</vt:lpstr>
      <vt:lpstr>PowerPoint Presentation</vt:lpstr>
      <vt:lpstr>PowerPoint Presentation</vt:lpstr>
    </vt:vector>
  </TitlesOfParts>
  <Company>CNUSD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write a rockstar essay</dc:title>
  <dc:creator>Macie Walker</dc:creator>
  <cp:lastModifiedBy>Macie Walker</cp:lastModifiedBy>
  <cp:revision>49</cp:revision>
  <dcterms:created xsi:type="dcterms:W3CDTF">2017-08-31T20:06:35Z</dcterms:created>
  <dcterms:modified xsi:type="dcterms:W3CDTF">2017-09-28T19:33:02Z</dcterms:modified>
</cp:coreProperties>
</file>